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87" r:id="rId3"/>
    <p:sldId id="257" r:id="rId4"/>
    <p:sldId id="283" r:id="rId5"/>
    <p:sldId id="260" r:id="rId6"/>
    <p:sldId id="284" r:id="rId7"/>
    <p:sldId id="285" r:id="rId8"/>
    <p:sldId id="286" r:id="rId9"/>
    <p:sldId id="265" r:id="rId10"/>
    <p:sldId id="266" r:id="rId11"/>
    <p:sldId id="267" r:id="rId12"/>
    <p:sldId id="268" r:id="rId13"/>
    <p:sldId id="269" r:id="rId14"/>
    <p:sldId id="281" r:id="rId15"/>
    <p:sldId id="270" r:id="rId16"/>
    <p:sldId id="271" r:id="rId17"/>
    <p:sldId id="272" r:id="rId18"/>
    <p:sldId id="273" r:id="rId19"/>
    <p:sldId id="274" r:id="rId20"/>
    <p:sldId id="275" r:id="rId21"/>
    <p:sldId id="282" r:id="rId22"/>
    <p:sldId id="276" r:id="rId23"/>
    <p:sldId id="277" r:id="rId24"/>
    <p:sldId id="278" r:id="rId25"/>
    <p:sldId id="279" r:id="rId26"/>
    <p:sldId id="258" r:id="rId27"/>
    <p:sldId id="280" r:id="rId28"/>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31" autoAdjust="0"/>
    <p:restoredTop sz="94660"/>
  </p:normalViewPr>
  <p:slideViewPr>
    <p:cSldViewPr snapToGrid="0">
      <p:cViewPr varScale="1">
        <p:scale>
          <a:sx n="84" d="100"/>
          <a:sy n="84" d="100"/>
        </p:scale>
        <p:origin x="92" y="12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サブタイトル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FA094957-504E-4F6B-8737-B44F01E0F339}" type="datetimeFigureOut">
              <a:rPr kumimoji="1" lang="ja-JP" altLang="en-US" smtClean="0"/>
              <a:t>2025/3/3</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B508CFE5-0876-4D84-ABB8-4F21941CC317}" type="slidenum">
              <a:rPr kumimoji="1" lang="ja-JP" altLang="en-US" smtClean="0"/>
              <a:t>‹#›</a:t>
            </a:fld>
            <a:endParaRPr kumimoji="1" lang="ja-JP" altLang="en-US"/>
          </a:p>
        </p:txBody>
      </p:sp>
    </p:spTree>
    <p:extLst>
      <p:ext uri="{BB962C8B-B14F-4D97-AF65-F5344CB8AC3E}">
        <p14:creationId xmlns:p14="http://schemas.microsoft.com/office/powerpoint/2010/main" val="39403444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FA094957-504E-4F6B-8737-B44F01E0F339}" type="datetimeFigureOut">
              <a:rPr kumimoji="1" lang="ja-JP" altLang="en-US" smtClean="0"/>
              <a:t>2025/3/3</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B508CFE5-0876-4D84-ABB8-4F21941CC317}" type="slidenum">
              <a:rPr kumimoji="1" lang="ja-JP" altLang="en-US" smtClean="0"/>
              <a:t>‹#›</a:t>
            </a:fld>
            <a:endParaRPr kumimoji="1" lang="ja-JP" altLang="en-US"/>
          </a:p>
        </p:txBody>
      </p:sp>
    </p:spTree>
    <p:extLst>
      <p:ext uri="{BB962C8B-B14F-4D97-AF65-F5344CB8AC3E}">
        <p14:creationId xmlns:p14="http://schemas.microsoft.com/office/powerpoint/2010/main" val="2008138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FA094957-504E-4F6B-8737-B44F01E0F339}" type="datetimeFigureOut">
              <a:rPr kumimoji="1" lang="ja-JP" altLang="en-US" smtClean="0"/>
              <a:t>2025/3/3</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B508CFE5-0876-4D84-ABB8-4F21941CC317}" type="slidenum">
              <a:rPr kumimoji="1" lang="ja-JP" altLang="en-US" smtClean="0"/>
              <a:t>‹#›</a:t>
            </a:fld>
            <a:endParaRPr kumimoji="1" lang="ja-JP" altLang="en-US"/>
          </a:p>
        </p:txBody>
      </p:sp>
    </p:spTree>
    <p:extLst>
      <p:ext uri="{BB962C8B-B14F-4D97-AF65-F5344CB8AC3E}">
        <p14:creationId xmlns:p14="http://schemas.microsoft.com/office/powerpoint/2010/main" val="42549450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FA094957-504E-4F6B-8737-B44F01E0F339}" type="datetimeFigureOut">
              <a:rPr kumimoji="1" lang="ja-JP" altLang="en-US" smtClean="0"/>
              <a:t>2025/3/3</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B508CFE5-0876-4D84-ABB8-4F21941CC317}" type="slidenum">
              <a:rPr kumimoji="1" lang="ja-JP" altLang="en-US" smtClean="0"/>
              <a:t>‹#›</a:t>
            </a:fld>
            <a:endParaRPr kumimoji="1" lang="ja-JP" altLang="en-US"/>
          </a:p>
        </p:txBody>
      </p:sp>
    </p:spTree>
    <p:extLst>
      <p:ext uri="{BB962C8B-B14F-4D97-AF65-F5344CB8AC3E}">
        <p14:creationId xmlns:p14="http://schemas.microsoft.com/office/powerpoint/2010/main" val="39035085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FA094957-504E-4F6B-8737-B44F01E0F339}" type="datetimeFigureOut">
              <a:rPr kumimoji="1" lang="ja-JP" altLang="en-US" smtClean="0"/>
              <a:t>2025/3/3</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B508CFE5-0876-4D84-ABB8-4F21941CC317}" type="slidenum">
              <a:rPr kumimoji="1" lang="ja-JP" altLang="en-US" smtClean="0"/>
              <a:t>‹#›</a:t>
            </a:fld>
            <a:endParaRPr kumimoji="1" lang="ja-JP" altLang="en-US"/>
          </a:p>
        </p:txBody>
      </p:sp>
    </p:spTree>
    <p:extLst>
      <p:ext uri="{BB962C8B-B14F-4D97-AF65-F5344CB8AC3E}">
        <p14:creationId xmlns:p14="http://schemas.microsoft.com/office/powerpoint/2010/main" val="1025347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FA094957-504E-4F6B-8737-B44F01E0F339}" type="datetimeFigureOut">
              <a:rPr kumimoji="1" lang="ja-JP" altLang="en-US" smtClean="0"/>
              <a:t>2025/3/3</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B508CFE5-0876-4D84-ABB8-4F21941CC317}" type="slidenum">
              <a:rPr kumimoji="1" lang="ja-JP" altLang="en-US" smtClean="0"/>
              <a:t>‹#›</a:t>
            </a:fld>
            <a:endParaRPr kumimoji="1" lang="ja-JP" altLang="en-US"/>
          </a:p>
        </p:txBody>
      </p:sp>
    </p:spTree>
    <p:extLst>
      <p:ext uri="{BB962C8B-B14F-4D97-AF65-F5344CB8AC3E}">
        <p14:creationId xmlns:p14="http://schemas.microsoft.com/office/powerpoint/2010/main" val="22546364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FA094957-504E-4F6B-8737-B44F01E0F339}" type="datetimeFigureOut">
              <a:rPr kumimoji="1" lang="ja-JP" altLang="en-US" smtClean="0"/>
              <a:t>2025/3/3</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B508CFE5-0876-4D84-ABB8-4F21941CC317}" type="slidenum">
              <a:rPr kumimoji="1" lang="ja-JP" altLang="en-US" smtClean="0"/>
              <a:t>‹#›</a:t>
            </a:fld>
            <a:endParaRPr kumimoji="1" lang="ja-JP" altLang="en-US"/>
          </a:p>
        </p:txBody>
      </p:sp>
    </p:spTree>
    <p:extLst>
      <p:ext uri="{BB962C8B-B14F-4D97-AF65-F5344CB8AC3E}">
        <p14:creationId xmlns:p14="http://schemas.microsoft.com/office/powerpoint/2010/main" val="35206512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FA094957-504E-4F6B-8737-B44F01E0F339}" type="datetimeFigureOut">
              <a:rPr kumimoji="1" lang="ja-JP" altLang="en-US" smtClean="0"/>
              <a:t>2025/3/3</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B508CFE5-0876-4D84-ABB8-4F21941CC317}" type="slidenum">
              <a:rPr kumimoji="1" lang="ja-JP" altLang="en-US" smtClean="0"/>
              <a:t>‹#›</a:t>
            </a:fld>
            <a:endParaRPr kumimoji="1" lang="ja-JP" altLang="en-US"/>
          </a:p>
        </p:txBody>
      </p:sp>
    </p:spTree>
    <p:extLst>
      <p:ext uri="{BB962C8B-B14F-4D97-AF65-F5344CB8AC3E}">
        <p14:creationId xmlns:p14="http://schemas.microsoft.com/office/powerpoint/2010/main" val="17934941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FA094957-504E-4F6B-8737-B44F01E0F339}" type="datetimeFigureOut">
              <a:rPr kumimoji="1" lang="ja-JP" altLang="en-US" smtClean="0"/>
              <a:t>2025/3/3</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B508CFE5-0876-4D84-ABB8-4F21941CC317}" type="slidenum">
              <a:rPr kumimoji="1" lang="ja-JP" altLang="en-US" smtClean="0"/>
              <a:t>‹#›</a:t>
            </a:fld>
            <a:endParaRPr kumimoji="1" lang="ja-JP" altLang="en-US"/>
          </a:p>
        </p:txBody>
      </p:sp>
    </p:spTree>
    <p:extLst>
      <p:ext uri="{BB962C8B-B14F-4D97-AF65-F5344CB8AC3E}">
        <p14:creationId xmlns:p14="http://schemas.microsoft.com/office/powerpoint/2010/main" val="24352597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FA094957-504E-4F6B-8737-B44F01E0F339}" type="datetimeFigureOut">
              <a:rPr kumimoji="1" lang="ja-JP" altLang="en-US" smtClean="0"/>
              <a:t>2025/3/3</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B508CFE5-0876-4D84-ABB8-4F21941CC317}" type="slidenum">
              <a:rPr kumimoji="1" lang="ja-JP" altLang="en-US" smtClean="0"/>
              <a:t>‹#›</a:t>
            </a:fld>
            <a:endParaRPr kumimoji="1" lang="ja-JP" altLang="en-US"/>
          </a:p>
        </p:txBody>
      </p:sp>
    </p:spTree>
    <p:extLst>
      <p:ext uri="{BB962C8B-B14F-4D97-AF65-F5344CB8AC3E}">
        <p14:creationId xmlns:p14="http://schemas.microsoft.com/office/powerpoint/2010/main" val="21557059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FA094957-504E-4F6B-8737-B44F01E0F339}" type="datetimeFigureOut">
              <a:rPr kumimoji="1" lang="ja-JP" altLang="en-US" smtClean="0"/>
              <a:t>2025/3/3</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B508CFE5-0876-4D84-ABB8-4F21941CC317}" type="slidenum">
              <a:rPr kumimoji="1" lang="ja-JP" altLang="en-US" smtClean="0"/>
              <a:t>‹#›</a:t>
            </a:fld>
            <a:endParaRPr kumimoji="1" lang="ja-JP" altLang="en-US"/>
          </a:p>
        </p:txBody>
      </p:sp>
    </p:spTree>
    <p:extLst>
      <p:ext uri="{BB962C8B-B14F-4D97-AF65-F5344CB8AC3E}">
        <p14:creationId xmlns:p14="http://schemas.microsoft.com/office/powerpoint/2010/main" val="27859777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A094957-504E-4F6B-8737-B44F01E0F339}" type="datetimeFigureOut">
              <a:rPr kumimoji="1" lang="ja-JP" altLang="en-US" smtClean="0"/>
              <a:t>2025/3/3</a:t>
            </a:fld>
            <a:endParaRPr kumimoji="1" lang="ja-JP" altLang="en-US"/>
          </a:p>
        </p:txBody>
      </p:sp>
      <p:sp>
        <p:nvSpPr>
          <p:cNvPr id="5" name="フッター プレースホルダー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508CFE5-0876-4D84-ABB8-4F21941CC317}" type="slidenum">
              <a:rPr kumimoji="1" lang="ja-JP" altLang="en-US" smtClean="0"/>
              <a:t>‹#›</a:t>
            </a:fld>
            <a:endParaRPr kumimoji="1" lang="ja-JP" altLang="en-US"/>
          </a:p>
        </p:txBody>
      </p:sp>
    </p:spTree>
    <p:extLst>
      <p:ext uri="{BB962C8B-B14F-4D97-AF65-F5344CB8AC3E}">
        <p14:creationId xmlns:p14="http://schemas.microsoft.com/office/powerpoint/2010/main" val="363843420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hyperlink" Target="https://www.wxbc.jp/mypage/challenge/challenge_20240529/" TargetMode="External"/><Relationship Id="rId2" Type="http://schemas.openxmlformats.org/officeDocument/2006/relationships/hyperlink" Target="https://www.wxbc.jp/weather-challange/index.html" TargetMode="Externa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www.anaconda.com/" TargetMode="External"/><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24000" y="1122362"/>
            <a:ext cx="9144000" cy="3312477"/>
          </a:xfrm>
        </p:spPr>
        <p:txBody>
          <a:bodyPr>
            <a:noAutofit/>
          </a:bodyPr>
          <a:lstStyle/>
          <a:p>
            <a:r>
              <a:rPr kumimoji="1" lang="ja-JP" altLang="en-US" sz="4400" dirty="0"/>
              <a:t>アメダス気象データ分析チャレンジ！（</a:t>
            </a:r>
            <a:r>
              <a:rPr kumimoji="1" lang="en-US" altLang="ja-JP" sz="4400" dirty="0"/>
              <a:t>Python</a:t>
            </a:r>
            <a:r>
              <a:rPr kumimoji="1" lang="ja-JP" altLang="en-US" sz="4400" dirty="0"/>
              <a:t>版）</a:t>
            </a:r>
            <a:br>
              <a:rPr kumimoji="1" lang="en-US" altLang="ja-JP" sz="4400" dirty="0"/>
            </a:br>
            <a:br>
              <a:rPr kumimoji="1" lang="en-US" altLang="ja-JP" sz="4400" dirty="0"/>
            </a:br>
            <a:r>
              <a:rPr lang="ja-JP" altLang="en-US" sz="4400" dirty="0"/>
              <a:t>環境構築ガイド</a:t>
            </a:r>
            <a:br>
              <a:rPr kumimoji="1" lang="en-US" altLang="ja-JP" sz="4400" dirty="0"/>
            </a:br>
            <a:endParaRPr kumimoji="1" lang="ja-JP" altLang="en-US" sz="4400" dirty="0"/>
          </a:p>
        </p:txBody>
      </p:sp>
      <p:sp>
        <p:nvSpPr>
          <p:cNvPr id="3" name="サブタイトル 2"/>
          <p:cNvSpPr>
            <a:spLocks noGrp="1"/>
          </p:cNvSpPr>
          <p:nvPr>
            <p:ph type="subTitle" idx="1"/>
          </p:nvPr>
        </p:nvSpPr>
        <p:spPr>
          <a:xfrm>
            <a:off x="3177540" y="4109545"/>
            <a:ext cx="7490460" cy="1981056"/>
          </a:xfrm>
        </p:spPr>
        <p:txBody>
          <a:bodyPr>
            <a:normAutofit fontScale="92500" lnSpcReduction="10000"/>
          </a:bodyPr>
          <a:lstStyle/>
          <a:p>
            <a:endParaRPr kumimoji="1" lang="en-US" altLang="ja-JP" dirty="0"/>
          </a:p>
          <a:p>
            <a:pPr algn="l"/>
            <a:r>
              <a:rPr lang="ja-JP" altLang="en-US" dirty="0"/>
              <a:t>主催：気象ビジネス推進コンソーシアム</a:t>
            </a:r>
            <a:endParaRPr lang="en-US" altLang="ja-JP" dirty="0"/>
          </a:p>
          <a:p>
            <a:pPr algn="l"/>
            <a:r>
              <a:rPr kumimoji="1" lang="ja-JP" altLang="en-US" dirty="0"/>
              <a:t>共催：岐阜大学工学部附属応用気象研究センター</a:t>
            </a:r>
            <a:endParaRPr kumimoji="1" lang="en-US" altLang="ja-JP" dirty="0"/>
          </a:p>
          <a:p>
            <a:pPr algn="l"/>
            <a:endParaRPr lang="en-US" altLang="ja-JP" dirty="0"/>
          </a:p>
          <a:p>
            <a:pPr algn="l"/>
            <a:r>
              <a:rPr kumimoji="1" lang="ja-JP" altLang="en-US" dirty="0"/>
              <a:t>資料作成：吉野　純（岐阜大学）</a:t>
            </a:r>
          </a:p>
        </p:txBody>
      </p:sp>
      <p:sp>
        <p:nvSpPr>
          <p:cNvPr id="4" name="テキスト ボックス 3"/>
          <p:cNvSpPr txBox="1"/>
          <p:nvPr/>
        </p:nvSpPr>
        <p:spPr>
          <a:xfrm>
            <a:off x="5247851" y="6488668"/>
            <a:ext cx="1579278" cy="369332"/>
          </a:xfrm>
          <a:prstGeom prst="rect">
            <a:avLst/>
          </a:prstGeom>
          <a:noFill/>
        </p:spPr>
        <p:txBody>
          <a:bodyPr wrap="none" rtlCol="0">
            <a:spAutoFit/>
          </a:bodyPr>
          <a:lstStyle/>
          <a:p>
            <a:r>
              <a:rPr kumimoji="1" lang="en-US" altLang="ja-JP" dirty="0"/>
              <a:t>2024</a:t>
            </a:r>
            <a:r>
              <a:rPr kumimoji="1" lang="ja-JP" altLang="en-US" dirty="0"/>
              <a:t>年</a:t>
            </a:r>
            <a:r>
              <a:rPr kumimoji="1" lang="en-US" altLang="ja-JP" dirty="0"/>
              <a:t>7</a:t>
            </a:r>
            <a:r>
              <a:rPr kumimoji="1" lang="ja-JP" altLang="en-US" dirty="0"/>
              <a:t>月</a:t>
            </a:r>
            <a:r>
              <a:rPr lang="en-US" altLang="ja-JP"/>
              <a:t>1</a:t>
            </a:r>
            <a:r>
              <a:rPr kumimoji="1" lang="ja-JP" altLang="en-US"/>
              <a:t>日</a:t>
            </a:r>
            <a:endParaRPr kumimoji="1" lang="ja-JP" altLang="en-US" dirty="0"/>
          </a:p>
        </p:txBody>
      </p:sp>
    </p:spTree>
    <p:extLst>
      <p:ext uri="{BB962C8B-B14F-4D97-AF65-F5344CB8AC3E}">
        <p14:creationId xmlns:p14="http://schemas.microsoft.com/office/powerpoint/2010/main" val="532249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図 7">
            <a:extLst>
              <a:ext uri="{FF2B5EF4-FFF2-40B4-BE49-F238E27FC236}">
                <a16:creationId xmlns:a16="http://schemas.microsoft.com/office/drawing/2014/main" id="{EEA5254E-0EF3-4BF8-9A38-88E1C337DF29}"/>
              </a:ext>
            </a:extLst>
          </p:cNvPr>
          <p:cNvPicPr>
            <a:picLocks noChangeAspect="1"/>
          </p:cNvPicPr>
          <p:nvPr/>
        </p:nvPicPr>
        <p:blipFill>
          <a:blip r:embed="rId2"/>
          <a:stretch>
            <a:fillRect/>
          </a:stretch>
        </p:blipFill>
        <p:spPr>
          <a:xfrm>
            <a:off x="3722164" y="1580990"/>
            <a:ext cx="4747671" cy="3696020"/>
          </a:xfrm>
          <a:prstGeom prst="rect">
            <a:avLst/>
          </a:prstGeom>
        </p:spPr>
      </p:pic>
      <p:sp>
        <p:nvSpPr>
          <p:cNvPr id="4" name="右矢印 3"/>
          <p:cNvSpPr/>
          <p:nvPr/>
        </p:nvSpPr>
        <p:spPr>
          <a:xfrm rot="5400000">
            <a:off x="6795962" y="4113771"/>
            <a:ext cx="822960" cy="70866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FF0000"/>
              </a:solidFill>
            </a:endParaRPr>
          </a:p>
        </p:txBody>
      </p:sp>
      <p:sp>
        <p:nvSpPr>
          <p:cNvPr id="5" name="テキスト ボックス 4"/>
          <p:cNvSpPr txBox="1"/>
          <p:nvPr/>
        </p:nvSpPr>
        <p:spPr>
          <a:xfrm>
            <a:off x="8462215" y="4056621"/>
            <a:ext cx="2217274" cy="646331"/>
          </a:xfrm>
          <a:prstGeom prst="rect">
            <a:avLst/>
          </a:prstGeom>
          <a:noFill/>
        </p:spPr>
        <p:txBody>
          <a:bodyPr wrap="none" rtlCol="0">
            <a:spAutoFit/>
          </a:bodyPr>
          <a:lstStyle/>
          <a:p>
            <a:pPr algn="ctr"/>
            <a:r>
              <a:rPr kumimoji="1" lang="ja-JP" altLang="en-US" dirty="0">
                <a:solidFill>
                  <a:srgbClr val="FF0000"/>
                </a:solidFill>
              </a:rPr>
              <a:t>ライセンス承諾したら</a:t>
            </a:r>
            <a:endParaRPr kumimoji="1" lang="en-US" altLang="ja-JP" dirty="0">
              <a:solidFill>
                <a:srgbClr val="FF0000"/>
              </a:solidFill>
            </a:endParaRPr>
          </a:p>
          <a:p>
            <a:pPr algn="ctr"/>
            <a:r>
              <a:rPr kumimoji="1" lang="ja-JP" altLang="en-US" dirty="0">
                <a:solidFill>
                  <a:srgbClr val="FF0000"/>
                </a:solidFill>
              </a:rPr>
              <a:t>ここをクリック</a:t>
            </a:r>
          </a:p>
        </p:txBody>
      </p:sp>
    </p:spTree>
    <p:extLst>
      <p:ext uri="{BB962C8B-B14F-4D97-AF65-F5344CB8AC3E}">
        <p14:creationId xmlns:p14="http://schemas.microsoft.com/office/powerpoint/2010/main" val="12959059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472F5611-ED8A-BF50-4245-69406DD7644E}"/>
              </a:ext>
            </a:extLst>
          </p:cNvPr>
          <p:cNvPicPr>
            <a:picLocks noChangeAspect="1"/>
          </p:cNvPicPr>
          <p:nvPr/>
        </p:nvPicPr>
        <p:blipFill>
          <a:blip r:embed="rId2"/>
          <a:stretch>
            <a:fillRect/>
          </a:stretch>
        </p:blipFill>
        <p:spPr>
          <a:xfrm>
            <a:off x="3722164" y="1580990"/>
            <a:ext cx="4747671" cy="3696020"/>
          </a:xfrm>
          <a:prstGeom prst="rect">
            <a:avLst/>
          </a:prstGeom>
        </p:spPr>
      </p:pic>
      <p:sp>
        <p:nvSpPr>
          <p:cNvPr id="5" name="右矢印 4"/>
          <p:cNvSpPr/>
          <p:nvPr/>
        </p:nvSpPr>
        <p:spPr>
          <a:xfrm rot="5400000">
            <a:off x="6833482" y="4155919"/>
            <a:ext cx="822960" cy="70866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FF0000"/>
              </a:solidFill>
            </a:endParaRPr>
          </a:p>
        </p:txBody>
      </p:sp>
      <p:sp>
        <p:nvSpPr>
          <p:cNvPr id="6" name="テキスト ボックス 5"/>
          <p:cNvSpPr txBox="1"/>
          <p:nvPr/>
        </p:nvSpPr>
        <p:spPr>
          <a:xfrm>
            <a:off x="8462216" y="4036246"/>
            <a:ext cx="1463862" cy="369332"/>
          </a:xfrm>
          <a:prstGeom prst="rect">
            <a:avLst/>
          </a:prstGeom>
          <a:noFill/>
        </p:spPr>
        <p:txBody>
          <a:bodyPr wrap="none" rtlCol="0">
            <a:spAutoFit/>
          </a:bodyPr>
          <a:lstStyle/>
          <a:p>
            <a:pPr algn="ctr"/>
            <a:r>
              <a:rPr kumimoji="1" lang="ja-JP" altLang="en-US" dirty="0">
                <a:solidFill>
                  <a:srgbClr val="FF0000"/>
                </a:solidFill>
              </a:rPr>
              <a:t>ここをクリック</a:t>
            </a:r>
          </a:p>
        </p:txBody>
      </p:sp>
    </p:spTree>
    <p:extLst>
      <p:ext uri="{BB962C8B-B14F-4D97-AF65-F5344CB8AC3E}">
        <p14:creationId xmlns:p14="http://schemas.microsoft.com/office/powerpoint/2010/main" val="40807989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696C7DF0-A923-8EFC-4291-C90AFA73A434}"/>
              </a:ext>
            </a:extLst>
          </p:cNvPr>
          <p:cNvPicPr>
            <a:picLocks noChangeAspect="1"/>
          </p:cNvPicPr>
          <p:nvPr/>
        </p:nvPicPr>
        <p:blipFill>
          <a:blip r:embed="rId2"/>
          <a:stretch>
            <a:fillRect/>
          </a:stretch>
        </p:blipFill>
        <p:spPr>
          <a:xfrm>
            <a:off x="3722164" y="1580990"/>
            <a:ext cx="4747671" cy="3696020"/>
          </a:xfrm>
          <a:prstGeom prst="rect">
            <a:avLst/>
          </a:prstGeom>
        </p:spPr>
      </p:pic>
      <p:sp>
        <p:nvSpPr>
          <p:cNvPr id="4" name="右矢印 3"/>
          <p:cNvSpPr/>
          <p:nvPr/>
        </p:nvSpPr>
        <p:spPr>
          <a:xfrm rot="5400000">
            <a:off x="6752690" y="4154542"/>
            <a:ext cx="822960" cy="70866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FF0000"/>
              </a:solidFill>
            </a:endParaRPr>
          </a:p>
        </p:txBody>
      </p:sp>
      <p:sp>
        <p:nvSpPr>
          <p:cNvPr id="5" name="テキスト ボックス 4"/>
          <p:cNvSpPr txBox="1"/>
          <p:nvPr/>
        </p:nvSpPr>
        <p:spPr>
          <a:xfrm>
            <a:off x="8454594" y="4097392"/>
            <a:ext cx="1463862" cy="369332"/>
          </a:xfrm>
          <a:prstGeom prst="rect">
            <a:avLst/>
          </a:prstGeom>
          <a:noFill/>
        </p:spPr>
        <p:txBody>
          <a:bodyPr wrap="none" rtlCol="0">
            <a:spAutoFit/>
          </a:bodyPr>
          <a:lstStyle/>
          <a:p>
            <a:pPr algn="ctr"/>
            <a:r>
              <a:rPr kumimoji="1" lang="ja-JP" altLang="en-US" dirty="0">
                <a:solidFill>
                  <a:srgbClr val="FF0000"/>
                </a:solidFill>
              </a:rPr>
              <a:t>ここをクリック</a:t>
            </a:r>
          </a:p>
        </p:txBody>
      </p:sp>
      <p:sp>
        <p:nvSpPr>
          <p:cNvPr id="8" name="正方形/長方形 7"/>
          <p:cNvSpPr/>
          <p:nvPr/>
        </p:nvSpPr>
        <p:spPr>
          <a:xfrm>
            <a:off x="4603261" y="3884246"/>
            <a:ext cx="249425" cy="1250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000" dirty="0"/>
          </a:p>
        </p:txBody>
      </p:sp>
      <p:sp>
        <p:nvSpPr>
          <p:cNvPr id="7" name="テキスト ボックス 6">
            <a:extLst>
              <a:ext uri="{FF2B5EF4-FFF2-40B4-BE49-F238E27FC236}">
                <a16:creationId xmlns:a16="http://schemas.microsoft.com/office/drawing/2014/main" id="{00A1AFA7-A5F7-3A68-A21C-5058B9550885}"/>
              </a:ext>
            </a:extLst>
          </p:cNvPr>
          <p:cNvSpPr txBox="1"/>
          <p:nvPr/>
        </p:nvSpPr>
        <p:spPr>
          <a:xfrm>
            <a:off x="4852687" y="3105834"/>
            <a:ext cx="2805575" cy="646331"/>
          </a:xfrm>
          <a:prstGeom prst="rect">
            <a:avLst/>
          </a:prstGeom>
          <a:noFill/>
        </p:spPr>
        <p:txBody>
          <a:bodyPr wrap="none" rtlCol="0">
            <a:spAutoFit/>
          </a:bodyPr>
          <a:lstStyle/>
          <a:p>
            <a:pPr algn="ctr"/>
            <a:r>
              <a:rPr kumimoji="1" lang="ja-JP" altLang="en-US" dirty="0">
                <a:solidFill>
                  <a:srgbClr val="FF0000"/>
                </a:solidFill>
              </a:rPr>
              <a:t>ユーザのフォルダーの中に</a:t>
            </a:r>
            <a:endParaRPr kumimoji="1" lang="en-US" altLang="ja-JP" dirty="0">
              <a:solidFill>
                <a:srgbClr val="FF0000"/>
              </a:solidFill>
            </a:endParaRPr>
          </a:p>
          <a:p>
            <a:pPr algn="ctr"/>
            <a:r>
              <a:rPr kumimoji="1" lang="ja-JP" altLang="en-US" dirty="0">
                <a:solidFill>
                  <a:srgbClr val="FF0000"/>
                </a:solidFill>
              </a:rPr>
              <a:t>インストールされます</a:t>
            </a:r>
          </a:p>
        </p:txBody>
      </p:sp>
    </p:spTree>
    <p:extLst>
      <p:ext uri="{BB962C8B-B14F-4D97-AF65-F5344CB8AC3E}">
        <p14:creationId xmlns:p14="http://schemas.microsoft.com/office/powerpoint/2010/main" val="19919637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 10">
            <a:extLst>
              <a:ext uri="{FF2B5EF4-FFF2-40B4-BE49-F238E27FC236}">
                <a16:creationId xmlns:a16="http://schemas.microsoft.com/office/drawing/2014/main" id="{CEEB36F1-A4E4-09FF-1260-00C8E48488BF}"/>
              </a:ext>
            </a:extLst>
          </p:cNvPr>
          <p:cNvPicPr>
            <a:picLocks noChangeAspect="1"/>
          </p:cNvPicPr>
          <p:nvPr/>
        </p:nvPicPr>
        <p:blipFill>
          <a:blip r:embed="rId2"/>
          <a:stretch>
            <a:fillRect/>
          </a:stretch>
        </p:blipFill>
        <p:spPr>
          <a:xfrm>
            <a:off x="3722164" y="1580990"/>
            <a:ext cx="4747671" cy="3696020"/>
          </a:xfrm>
          <a:prstGeom prst="rect">
            <a:avLst/>
          </a:prstGeom>
        </p:spPr>
      </p:pic>
      <p:sp>
        <p:nvSpPr>
          <p:cNvPr id="4" name="右矢印 3"/>
          <p:cNvSpPr/>
          <p:nvPr/>
        </p:nvSpPr>
        <p:spPr>
          <a:xfrm rot="5400000">
            <a:off x="6729419" y="4155919"/>
            <a:ext cx="822960" cy="70866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FF0000"/>
              </a:solidFill>
            </a:endParaRPr>
          </a:p>
        </p:txBody>
      </p:sp>
      <p:sp>
        <p:nvSpPr>
          <p:cNvPr id="5" name="テキスト ボックス 4"/>
          <p:cNvSpPr txBox="1"/>
          <p:nvPr/>
        </p:nvSpPr>
        <p:spPr>
          <a:xfrm>
            <a:off x="8462215" y="3981090"/>
            <a:ext cx="1463862" cy="369332"/>
          </a:xfrm>
          <a:prstGeom prst="rect">
            <a:avLst/>
          </a:prstGeom>
          <a:noFill/>
        </p:spPr>
        <p:txBody>
          <a:bodyPr wrap="none" rtlCol="0">
            <a:spAutoFit/>
          </a:bodyPr>
          <a:lstStyle/>
          <a:p>
            <a:pPr algn="ctr"/>
            <a:r>
              <a:rPr kumimoji="1" lang="ja-JP" altLang="en-US" dirty="0">
                <a:solidFill>
                  <a:srgbClr val="FF0000"/>
                </a:solidFill>
              </a:rPr>
              <a:t>ここをクリック</a:t>
            </a:r>
          </a:p>
        </p:txBody>
      </p:sp>
      <p:sp>
        <p:nvSpPr>
          <p:cNvPr id="6" name="下矢印 5"/>
          <p:cNvSpPr/>
          <p:nvPr/>
        </p:nvSpPr>
        <p:spPr>
          <a:xfrm rot="16200000">
            <a:off x="3176693" y="2875909"/>
            <a:ext cx="369333" cy="73684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下矢印 6"/>
          <p:cNvSpPr/>
          <p:nvPr/>
        </p:nvSpPr>
        <p:spPr>
          <a:xfrm rot="16200000">
            <a:off x="3198186" y="2227821"/>
            <a:ext cx="326350" cy="73684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p:cNvSpPr txBox="1"/>
          <p:nvPr/>
        </p:nvSpPr>
        <p:spPr>
          <a:xfrm>
            <a:off x="1686167" y="3067986"/>
            <a:ext cx="1311578" cy="369332"/>
          </a:xfrm>
          <a:prstGeom prst="rect">
            <a:avLst/>
          </a:prstGeom>
          <a:noFill/>
        </p:spPr>
        <p:txBody>
          <a:bodyPr wrap="none" rtlCol="0">
            <a:spAutoFit/>
          </a:bodyPr>
          <a:lstStyle/>
          <a:p>
            <a:pPr algn="ctr"/>
            <a:r>
              <a:rPr kumimoji="1" lang="ja-JP" altLang="en-US" dirty="0">
                <a:solidFill>
                  <a:srgbClr val="FF0000"/>
                </a:solidFill>
              </a:rPr>
              <a:t>チェックあり</a:t>
            </a:r>
          </a:p>
        </p:txBody>
      </p:sp>
      <p:sp>
        <p:nvSpPr>
          <p:cNvPr id="9" name="テキスト ボックス 8"/>
          <p:cNvSpPr txBox="1"/>
          <p:nvPr/>
        </p:nvSpPr>
        <p:spPr>
          <a:xfrm>
            <a:off x="3825185" y="6098332"/>
            <a:ext cx="4541629" cy="369332"/>
          </a:xfrm>
          <a:prstGeom prst="rect">
            <a:avLst/>
          </a:prstGeom>
          <a:noFill/>
          <a:ln>
            <a:solidFill>
              <a:srgbClr val="FF0000"/>
            </a:solidFill>
          </a:ln>
        </p:spPr>
        <p:txBody>
          <a:bodyPr wrap="none" rtlCol="0">
            <a:spAutoFit/>
          </a:bodyPr>
          <a:lstStyle/>
          <a:p>
            <a:pPr algn="ctr"/>
            <a:r>
              <a:rPr kumimoji="1" lang="ja-JP" altLang="en-US" dirty="0">
                <a:solidFill>
                  <a:srgbClr val="FF0000"/>
                </a:solidFill>
              </a:rPr>
              <a:t>インストールが始まります。しばらく待ちます。</a:t>
            </a:r>
          </a:p>
        </p:txBody>
      </p:sp>
      <p:sp>
        <p:nvSpPr>
          <p:cNvPr id="10" name="テキスト ボックス 9"/>
          <p:cNvSpPr txBox="1"/>
          <p:nvPr/>
        </p:nvSpPr>
        <p:spPr>
          <a:xfrm>
            <a:off x="1686167" y="3660710"/>
            <a:ext cx="2135521" cy="369332"/>
          </a:xfrm>
          <a:prstGeom prst="rect">
            <a:avLst/>
          </a:prstGeom>
          <a:noFill/>
        </p:spPr>
        <p:txBody>
          <a:bodyPr wrap="none" rtlCol="0">
            <a:spAutoFit/>
          </a:bodyPr>
          <a:lstStyle/>
          <a:p>
            <a:pPr algn="ctr"/>
            <a:r>
              <a:rPr lang="ja-JP" altLang="en-US" dirty="0">
                <a:solidFill>
                  <a:srgbClr val="FF0000"/>
                </a:solidFill>
              </a:rPr>
              <a:t>その他，</a:t>
            </a:r>
            <a:r>
              <a:rPr kumimoji="1" lang="ja-JP" altLang="en-US" dirty="0">
                <a:solidFill>
                  <a:srgbClr val="FF0000"/>
                </a:solidFill>
              </a:rPr>
              <a:t>チェックなし</a:t>
            </a:r>
          </a:p>
        </p:txBody>
      </p:sp>
      <p:sp>
        <p:nvSpPr>
          <p:cNvPr id="12" name="テキスト ボックス 11">
            <a:extLst>
              <a:ext uri="{FF2B5EF4-FFF2-40B4-BE49-F238E27FC236}">
                <a16:creationId xmlns:a16="http://schemas.microsoft.com/office/drawing/2014/main" id="{E8B9CE31-F87F-8999-F6E8-BF60D1A1DB75}"/>
              </a:ext>
            </a:extLst>
          </p:cNvPr>
          <p:cNvSpPr txBox="1"/>
          <p:nvPr/>
        </p:nvSpPr>
        <p:spPr>
          <a:xfrm>
            <a:off x="1686167" y="2414087"/>
            <a:ext cx="1311578" cy="369332"/>
          </a:xfrm>
          <a:prstGeom prst="rect">
            <a:avLst/>
          </a:prstGeom>
          <a:noFill/>
        </p:spPr>
        <p:txBody>
          <a:bodyPr wrap="none" rtlCol="0">
            <a:spAutoFit/>
          </a:bodyPr>
          <a:lstStyle/>
          <a:p>
            <a:pPr algn="ctr"/>
            <a:r>
              <a:rPr kumimoji="1" lang="ja-JP" altLang="en-US" dirty="0">
                <a:solidFill>
                  <a:srgbClr val="FF0000"/>
                </a:solidFill>
              </a:rPr>
              <a:t>チェックあり</a:t>
            </a:r>
          </a:p>
        </p:txBody>
      </p:sp>
    </p:spTree>
    <p:extLst>
      <p:ext uri="{BB962C8B-B14F-4D97-AF65-F5344CB8AC3E}">
        <p14:creationId xmlns:p14="http://schemas.microsoft.com/office/powerpoint/2010/main" val="27175984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a:extLst>
              <a:ext uri="{FF2B5EF4-FFF2-40B4-BE49-F238E27FC236}">
                <a16:creationId xmlns:a16="http://schemas.microsoft.com/office/drawing/2014/main" id="{AE35C26A-9DDF-02CA-CDF0-81F831C605EF}"/>
              </a:ext>
            </a:extLst>
          </p:cNvPr>
          <p:cNvSpPr txBox="1"/>
          <p:nvPr/>
        </p:nvSpPr>
        <p:spPr>
          <a:xfrm>
            <a:off x="4127353" y="6098332"/>
            <a:ext cx="3937296" cy="369332"/>
          </a:xfrm>
          <a:prstGeom prst="rect">
            <a:avLst/>
          </a:prstGeom>
          <a:noFill/>
          <a:ln>
            <a:solidFill>
              <a:srgbClr val="FF0000"/>
            </a:solidFill>
          </a:ln>
        </p:spPr>
        <p:txBody>
          <a:bodyPr wrap="none" rtlCol="0">
            <a:spAutoFit/>
          </a:bodyPr>
          <a:lstStyle/>
          <a:p>
            <a:pPr algn="ctr"/>
            <a:r>
              <a:rPr kumimoji="1" lang="ja-JP" altLang="en-US" dirty="0">
                <a:solidFill>
                  <a:srgbClr val="FF0000"/>
                </a:solidFill>
              </a:rPr>
              <a:t>インストール中です。しばらく待ちます。</a:t>
            </a:r>
          </a:p>
        </p:txBody>
      </p:sp>
      <p:pic>
        <p:nvPicPr>
          <p:cNvPr id="5" name="図 4">
            <a:extLst>
              <a:ext uri="{FF2B5EF4-FFF2-40B4-BE49-F238E27FC236}">
                <a16:creationId xmlns:a16="http://schemas.microsoft.com/office/drawing/2014/main" id="{1EE48273-3845-EF55-6AC0-55370CE51C16}"/>
              </a:ext>
            </a:extLst>
          </p:cNvPr>
          <p:cNvPicPr>
            <a:picLocks noChangeAspect="1"/>
          </p:cNvPicPr>
          <p:nvPr/>
        </p:nvPicPr>
        <p:blipFill>
          <a:blip r:embed="rId2"/>
          <a:stretch>
            <a:fillRect/>
          </a:stretch>
        </p:blipFill>
        <p:spPr>
          <a:xfrm>
            <a:off x="3722164" y="1580990"/>
            <a:ext cx="4747671" cy="3696020"/>
          </a:xfrm>
          <a:prstGeom prst="rect">
            <a:avLst/>
          </a:prstGeom>
        </p:spPr>
      </p:pic>
    </p:spTree>
    <p:extLst>
      <p:ext uri="{BB962C8B-B14F-4D97-AF65-F5344CB8AC3E}">
        <p14:creationId xmlns:p14="http://schemas.microsoft.com/office/powerpoint/2010/main" val="23329745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962C8C02-2935-AB1B-314F-66CA77FEF304}"/>
              </a:ext>
            </a:extLst>
          </p:cNvPr>
          <p:cNvPicPr>
            <a:picLocks noChangeAspect="1"/>
          </p:cNvPicPr>
          <p:nvPr/>
        </p:nvPicPr>
        <p:blipFill>
          <a:blip r:embed="rId2"/>
          <a:stretch>
            <a:fillRect/>
          </a:stretch>
        </p:blipFill>
        <p:spPr>
          <a:xfrm>
            <a:off x="3722164" y="1580990"/>
            <a:ext cx="4747671" cy="3696020"/>
          </a:xfrm>
          <a:prstGeom prst="rect">
            <a:avLst/>
          </a:prstGeom>
        </p:spPr>
      </p:pic>
      <p:sp>
        <p:nvSpPr>
          <p:cNvPr id="3" name="右矢印 2"/>
          <p:cNvSpPr/>
          <p:nvPr/>
        </p:nvSpPr>
        <p:spPr>
          <a:xfrm rot="5400000">
            <a:off x="6768421" y="4182146"/>
            <a:ext cx="822960" cy="70866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FF0000"/>
              </a:solidFill>
            </a:endParaRPr>
          </a:p>
        </p:txBody>
      </p:sp>
      <p:sp>
        <p:nvSpPr>
          <p:cNvPr id="4" name="テキスト ボックス 3"/>
          <p:cNvSpPr txBox="1"/>
          <p:nvPr/>
        </p:nvSpPr>
        <p:spPr>
          <a:xfrm>
            <a:off x="8466025" y="4124996"/>
            <a:ext cx="1463862" cy="369332"/>
          </a:xfrm>
          <a:prstGeom prst="rect">
            <a:avLst/>
          </a:prstGeom>
          <a:noFill/>
        </p:spPr>
        <p:txBody>
          <a:bodyPr wrap="none" rtlCol="0">
            <a:spAutoFit/>
          </a:bodyPr>
          <a:lstStyle/>
          <a:p>
            <a:pPr algn="ctr"/>
            <a:r>
              <a:rPr kumimoji="1" lang="ja-JP" altLang="en-US" dirty="0">
                <a:solidFill>
                  <a:srgbClr val="FF0000"/>
                </a:solidFill>
              </a:rPr>
              <a:t>ここをクリック</a:t>
            </a:r>
          </a:p>
        </p:txBody>
      </p:sp>
      <p:sp>
        <p:nvSpPr>
          <p:cNvPr id="5" name="テキスト ボックス 4">
            <a:extLst>
              <a:ext uri="{FF2B5EF4-FFF2-40B4-BE49-F238E27FC236}">
                <a16:creationId xmlns:a16="http://schemas.microsoft.com/office/drawing/2014/main" id="{397DFACE-33AC-448F-B80B-D7990538CDC5}"/>
              </a:ext>
            </a:extLst>
          </p:cNvPr>
          <p:cNvSpPr txBox="1"/>
          <p:nvPr/>
        </p:nvSpPr>
        <p:spPr>
          <a:xfrm>
            <a:off x="4830525" y="6098332"/>
            <a:ext cx="2530949" cy="369332"/>
          </a:xfrm>
          <a:prstGeom prst="rect">
            <a:avLst/>
          </a:prstGeom>
          <a:noFill/>
          <a:ln>
            <a:solidFill>
              <a:srgbClr val="FF0000"/>
            </a:solidFill>
          </a:ln>
        </p:spPr>
        <p:txBody>
          <a:bodyPr wrap="none" rtlCol="0">
            <a:spAutoFit/>
          </a:bodyPr>
          <a:lstStyle/>
          <a:p>
            <a:pPr algn="ctr"/>
            <a:r>
              <a:rPr kumimoji="1" lang="en-US" altLang="ja-JP" dirty="0">
                <a:solidFill>
                  <a:srgbClr val="FF0000"/>
                </a:solidFill>
              </a:rPr>
              <a:t>Completed</a:t>
            </a:r>
            <a:r>
              <a:rPr kumimoji="1" lang="ja-JP" altLang="en-US" dirty="0">
                <a:solidFill>
                  <a:srgbClr val="FF0000"/>
                </a:solidFill>
              </a:rPr>
              <a:t>となったら・・・</a:t>
            </a:r>
          </a:p>
        </p:txBody>
      </p:sp>
    </p:spTree>
    <p:extLst>
      <p:ext uri="{BB962C8B-B14F-4D97-AF65-F5344CB8AC3E}">
        <p14:creationId xmlns:p14="http://schemas.microsoft.com/office/powerpoint/2010/main" val="22590276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7F4BF020-2FC7-31BD-52FC-8A9B97C10CB7}"/>
              </a:ext>
            </a:extLst>
          </p:cNvPr>
          <p:cNvPicPr>
            <a:picLocks noChangeAspect="1"/>
          </p:cNvPicPr>
          <p:nvPr/>
        </p:nvPicPr>
        <p:blipFill>
          <a:blip r:embed="rId2"/>
          <a:stretch>
            <a:fillRect/>
          </a:stretch>
        </p:blipFill>
        <p:spPr>
          <a:xfrm>
            <a:off x="3722164" y="1580990"/>
            <a:ext cx="4747671" cy="3696020"/>
          </a:xfrm>
          <a:prstGeom prst="rect">
            <a:avLst/>
          </a:prstGeom>
        </p:spPr>
      </p:pic>
      <p:sp>
        <p:nvSpPr>
          <p:cNvPr id="3" name="右矢印 2"/>
          <p:cNvSpPr/>
          <p:nvPr/>
        </p:nvSpPr>
        <p:spPr>
          <a:xfrm rot="5400000">
            <a:off x="6752690" y="4155919"/>
            <a:ext cx="822960" cy="70866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FF0000"/>
              </a:solidFill>
            </a:endParaRPr>
          </a:p>
        </p:txBody>
      </p:sp>
      <p:sp>
        <p:nvSpPr>
          <p:cNvPr id="4" name="テキスト ボックス 3"/>
          <p:cNvSpPr txBox="1"/>
          <p:nvPr/>
        </p:nvSpPr>
        <p:spPr>
          <a:xfrm>
            <a:off x="8473646" y="4098769"/>
            <a:ext cx="1463862" cy="369332"/>
          </a:xfrm>
          <a:prstGeom prst="rect">
            <a:avLst/>
          </a:prstGeom>
          <a:noFill/>
        </p:spPr>
        <p:txBody>
          <a:bodyPr wrap="none" rtlCol="0">
            <a:spAutoFit/>
          </a:bodyPr>
          <a:lstStyle/>
          <a:p>
            <a:pPr algn="ctr"/>
            <a:r>
              <a:rPr kumimoji="1" lang="ja-JP" altLang="en-US" dirty="0">
                <a:solidFill>
                  <a:srgbClr val="FF0000"/>
                </a:solidFill>
              </a:rPr>
              <a:t>ここをクリック</a:t>
            </a:r>
          </a:p>
        </p:txBody>
      </p:sp>
    </p:spTree>
    <p:extLst>
      <p:ext uri="{BB962C8B-B14F-4D97-AF65-F5344CB8AC3E}">
        <p14:creationId xmlns:p14="http://schemas.microsoft.com/office/powerpoint/2010/main" val="25714712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0A38FF5C-8200-A151-F5B2-C8EBF73F28F2}"/>
              </a:ext>
            </a:extLst>
          </p:cNvPr>
          <p:cNvPicPr>
            <a:picLocks noChangeAspect="1"/>
          </p:cNvPicPr>
          <p:nvPr/>
        </p:nvPicPr>
        <p:blipFill>
          <a:blip r:embed="rId2"/>
          <a:stretch>
            <a:fillRect/>
          </a:stretch>
        </p:blipFill>
        <p:spPr>
          <a:xfrm>
            <a:off x="3722164" y="1580990"/>
            <a:ext cx="4747671" cy="3696020"/>
          </a:xfrm>
          <a:prstGeom prst="rect">
            <a:avLst/>
          </a:prstGeom>
        </p:spPr>
      </p:pic>
      <p:sp>
        <p:nvSpPr>
          <p:cNvPr id="3" name="右矢印 2"/>
          <p:cNvSpPr/>
          <p:nvPr/>
        </p:nvSpPr>
        <p:spPr>
          <a:xfrm rot="5400000">
            <a:off x="6752690" y="4155919"/>
            <a:ext cx="822960" cy="70866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FF0000"/>
              </a:solidFill>
            </a:endParaRPr>
          </a:p>
        </p:txBody>
      </p:sp>
      <p:sp>
        <p:nvSpPr>
          <p:cNvPr id="4" name="テキスト ボックス 3"/>
          <p:cNvSpPr txBox="1"/>
          <p:nvPr/>
        </p:nvSpPr>
        <p:spPr>
          <a:xfrm>
            <a:off x="8473646" y="4094461"/>
            <a:ext cx="1463862" cy="369332"/>
          </a:xfrm>
          <a:prstGeom prst="rect">
            <a:avLst/>
          </a:prstGeom>
          <a:noFill/>
        </p:spPr>
        <p:txBody>
          <a:bodyPr wrap="none" rtlCol="0">
            <a:spAutoFit/>
          </a:bodyPr>
          <a:lstStyle/>
          <a:p>
            <a:pPr algn="ctr"/>
            <a:r>
              <a:rPr kumimoji="1" lang="ja-JP" altLang="en-US" dirty="0">
                <a:solidFill>
                  <a:srgbClr val="FF0000"/>
                </a:solidFill>
              </a:rPr>
              <a:t>ここをクリック</a:t>
            </a:r>
          </a:p>
        </p:txBody>
      </p:sp>
      <p:sp>
        <p:nvSpPr>
          <p:cNvPr id="5" name="テキスト ボックス 4"/>
          <p:cNvSpPr txBox="1"/>
          <p:nvPr/>
        </p:nvSpPr>
        <p:spPr>
          <a:xfrm>
            <a:off x="3466921" y="6098332"/>
            <a:ext cx="5258171" cy="369332"/>
          </a:xfrm>
          <a:prstGeom prst="rect">
            <a:avLst/>
          </a:prstGeom>
          <a:noFill/>
          <a:ln>
            <a:solidFill>
              <a:srgbClr val="FF0000"/>
            </a:solidFill>
          </a:ln>
        </p:spPr>
        <p:txBody>
          <a:bodyPr wrap="none" rtlCol="0">
            <a:spAutoFit/>
          </a:bodyPr>
          <a:lstStyle/>
          <a:p>
            <a:pPr algn="ctr"/>
            <a:r>
              <a:rPr kumimoji="1" lang="ja-JP" altLang="en-US" dirty="0">
                <a:solidFill>
                  <a:srgbClr val="FF0000"/>
                </a:solidFill>
              </a:rPr>
              <a:t>インストールは完了です。次に動作確認を行います。</a:t>
            </a:r>
          </a:p>
        </p:txBody>
      </p:sp>
    </p:spTree>
    <p:extLst>
      <p:ext uri="{BB962C8B-B14F-4D97-AF65-F5344CB8AC3E}">
        <p14:creationId xmlns:p14="http://schemas.microsoft.com/office/powerpoint/2010/main" val="362899344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a:xfrm>
            <a:off x="822021" y="998376"/>
            <a:ext cx="10515600" cy="4096137"/>
          </a:xfrm>
        </p:spPr>
        <p:txBody>
          <a:bodyPr>
            <a:normAutofit/>
          </a:bodyPr>
          <a:lstStyle/>
          <a:p>
            <a:r>
              <a:rPr lang="ja-JP" altLang="en-US" sz="3200" dirty="0"/>
              <a:t>この</a:t>
            </a:r>
            <a:r>
              <a:rPr lang="en-US" altLang="ja-JP" sz="3200" dirty="0"/>
              <a:t>PDF</a:t>
            </a:r>
            <a:r>
              <a:rPr lang="ja-JP" altLang="en-US" sz="3200" dirty="0"/>
              <a:t>ファイルをダウンロードした際に、一緒に圧縮されていた　</a:t>
            </a:r>
            <a:r>
              <a:rPr lang="en-US" altLang="ja-JP" sz="3200" dirty="0" err="1">
                <a:solidFill>
                  <a:srgbClr val="FF0000"/>
                </a:solidFill>
              </a:rPr>
              <a:t>python_test.ipynb</a:t>
            </a:r>
            <a:r>
              <a:rPr lang="ja-JP" altLang="en-US" sz="3200" dirty="0">
                <a:solidFill>
                  <a:srgbClr val="FF0000"/>
                </a:solidFill>
              </a:rPr>
              <a:t>　</a:t>
            </a:r>
            <a:r>
              <a:rPr lang="ja-JP" altLang="en-US" sz="3200" dirty="0"/>
              <a:t>というファイル（動作確認用のサンプルプログラム）を，</a:t>
            </a:r>
            <a:br>
              <a:rPr lang="en-US" altLang="ja-JP" sz="3200" dirty="0"/>
            </a:br>
            <a:br>
              <a:rPr lang="en-US" altLang="ja-JP" sz="3200" dirty="0"/>
            </a:br>
            <a:r>
              <a:rPr lang="en-US" altLang="ja-JP" sz="3200" dirty="0"/>
              <a:t>\</a:t>
            </a:r>
            <a:r>
              <a:rPr lang="en-US" altLang="ja-JP" sz="3200" dirty="0" err="1"/>
              <a:t>C:Users</a:t>
            </a:r>
            <a:r>
              <a:rPr lang="en-US" altLang="ja-JP" sz="3200" dirty="0"/>
              <a:t>\(</a:t>
            </a:r>
            <a:r>
              <a:rPr lang="ja-JP" altLang="en-US" sz="3200" dirty="0"/>
              <a:t>各々のユーザ名</a:t>
            </a:r>
            <a:r>
              <a:rPr lang="en-US" altLang="ja-JP" sz="3200" dirty="0"/>
              <a:t>)\</a:t>
            </a:r>
            <a:br>
              <a:rPr lang="en-US" altLang="ja-JP" sz="3200" dirty="0"/>
            </a:br>
            <a:br>
              <a:rPr lang="en-US" altLang="ja-JP" sz="3200" dirty="0"/>
            </a:br>
            <a:r>
              <a:rPr lang="ja-JP" altLang="en-US" sz="3200" dirty="0"/>
              <a:t>の下に適当なフォルダを作ってそこに置いてください。次に，</a:t>
            </a:r>
            <a:r>
              <a:rPr lang="en-US" altLang="ja-JP" sz="3200" dirty="0" err="1"/>
              <a:t>Jupyter</a:t>
            </a:r>
            <a:r>
              <a:rPr lang="en-US" altLang="ja-JP" sz="3200" dirty="0"/>
              <a:t> Notebook</a:t>
            </a:r>
            <a:r>
              <a:rPr lang="ja-JP" altLang="en-US" sz="3200" dirty="0"/>
              <a:t>を起動します．</a:t>
            </a:r>
            <a:br>
              <a:rPr lang="en-US" altLang="ja-JP" sz="3200" dirty="0"/>
            </a:br>
            <a:endParaRPr kumimoji="1" lang="ja-JP" altLang="en-US" sz="3200" dirty="0"/>
          </a:p>
        </p:txBody>
      </p:sp>
    </p:spTree>
    <p:extLst>
      <p:ext uri="{BB962C8B-B14F-4D97-AF65-F5344CB8AC3E}">
        <p14:creationId xmlns:p14="http://schemas.microsoft.com/office/powerpoint/2010/main" val="26558346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図 9">
            <a:extLst>
              <a:ext uri="{FF2B5EF4-FFF2-40B4-BE49-F238E27FC236}">
                <a16:creationId xmlns:a16="http://schemas.microsoft.com/office/drawing/2014/main" id="{665D7525-F663-6017-34C1-7A26750ABA08}"/>
              </a:ext>
            </a:extLst>
          </p:cNvPr>
          <p:cNvPicPr>
            <a:picLocks noChangeAspect="1"/>
          </p:cNvPicPr>
          <p:nvPr/>
        </p:nvPicPr>
        <p:blipFill>
          <a:blip r:embed="rId2"/>
          <a:stretch>
            <a:fillRect/>
          </a:stretch>
        </p:blipFill>
        <p:spPr>
          <a:xfrm>
            <a:off x="2692039" y="355620"/>
            <a:ext cx="6088908" cy="6256562"/>
          </a:xfrm>
          <a:prstGeom prst="rect">
            <a:avLst/>
          </a:prstGeom>
        </p:spPr>
      </p:pic>
      <p:sp>
        <p:nvSpPr>
          <p:cNvPr id="4" name="右矢印 3"/>
          <p:cNvSpPr/>
          <p:nvPr/>
        </p:nvSpPr>
        <p:spPr>
          <a:xfrm>
            <a:off x="2494537" y="3835170"/>
            <a:ext cx="822960" cy="70866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FF0000"/>
              </a:solidFill>
            </a:endParaRPr>
          </a:p>
        </p:txBody>
      </p:sp>
      <p:sp>
        <p:nvSpPr>
          <p:cNvPr id="5" name="テキスト ボックス 4"/>
          <p:cNvSpPr txBox="1"/>
          <p:nvPr/>
        </p:nvSpPr>
        <p:spPr>
          <a:xfrm>
            <a:off x="1030675" y="4004834"/>
            <a:ext cx="1463862" cy="369332"/>
          </a:xfrm>
          <a:prstGeom prst="rect">
            <a:avLst/>
          </a:prstGeom>
          <a:noFill/>
        </p:spPr>
        <p:txBody>
          <a:bodyPr wrap="none" rtlCol="0">
            <a:spAutoFit/>
          </a:bodyPr>
          <a:lstStyle/>
          <a:p>
            <a:r>
              <a:rPr kumimoji="1" lang="ja-JP" altLang="en-US" dirty="0">
                <a:solidFill>
                  <a:srgbClr val="FF0000"/>
                </a:solidFill>
              </a:rPr>
              <a:t>ここをクリック</a:t>
            </a:r>
          </a:p>
        </p:txBody>
      </p:sp>
      <p:sp>
        <p:nvSpPr>
          <p:cNvPr id="8" name="テキスト ボックス 7"/>
          <p:cNvSpPr txBox="1"/>
          <p:nvPr/>
        </p:nvSpPr>
        <p:spPr>
          <a:xfrm>
            <a:off x="5977843" y="5856049"/>
            <a:ext cx="3522118" cy="646331"/>
          </a:xfrm>
          <a:prstGeom prst="rect">
            <a:avLst/>
          </a:prstGeom>
          <a:noFill/>
          <a:ln>
            <a:solidFill>
              <a:srgbClr val="FF0000"/>
            </a:solidFill>
          </a:ln>
        </p:spPr>
        <p:txBody>
          <a:bodyPr wrap="none" rtlCol="0">
            <a:spAutoFit/>
          </a:bodyPr>
          <a:lstStyle/>
          <a:p>
            <a:pPr algn="ctr"/>
            <a:r>
              <a:rPr kumimoji="1" lang="en-US" altLang="ja-JP" dirty="0" err="1">
                <a:solidFill>
                  <a:srgbClr val="FF0000"/>
                </a:solidFill>
              </a:rPr>
              <a:t>Jupyter</a:t>
            </a:r>
            <a:r>
              <a:rPr lang="ja-JP" altLang="en-US" dirty="0">
                <a:solidFill>
                  <a:srgbClr val="FF0000"/>
                </a:solidFill>
              </a:rPr>
              <a:t> </a:t>
            </a:r>
            <a:r>
              <a:rPr lang="en-US" altLang="ja-JP" dirty="0">
                <a:solidFill>
                  <a:srgbClr val="FF0000"/>
                </a:solidFill>
              </a:rPr>
              <a:t>Notebook</a:t>
            </a:r>
            <a:r>
              <a:rPr lang="ja-JP" altLang="en-US" dirty="0">
                <a:solidFill>
                  <a:srgbClr val="FF0000"/>
                </a:solidFill>
              </a:rPr>
              <a:t>を起動し，</a:t>
            </a:r>
            <a:endParaRPr lang="en-US" altLang="ja-JP" dirty="0">
              <a:solidFill>
                <a:srgbClr val="FF0000"/>
              </a:solidFill>
            </a:endParaRPr>
          </a:p>
          <a:p>
            <a:pPr algn="ctr"/>
            <a:r>
              <a:rPr lang="ja-JP" altLang="en-US" dirty="0">
                <a:solidFill>
                  <a:srgbClr val="FF0000"/>
                </a:solidFill>
              </a:rPr>
              <a:t>デフォルトのブラウザが起動します</a:t>
            </a:r>
            <a:endParaRPr kumimoji="1" lang="ja-JP" altLang="en-US" dirty="0">
              <a:solidFill>
                <a:srgbClr val="FF0000"/>
              </a:solidFill>
            </a:endParaRPr>
          </a:p>
        </p:txBody>
      </p:sp>
    </p:spTree>
    <p:extLst>
      <p:ext uri="{BB962C8B-B14F-4D97-AF65-F5344CB8AC3E}">
        <p14:creationId xmlns:p14="http://schemas.microsoft.com/office/powerpoint/2010/main" val="32012128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コンテンツ プレースホルダー 6">
            <a:extLst>
              <a:ext uri="{FF2B5EF4-FFF2-40B4-BE49-F238E27FC236}">
                <a16:creationId xmlns:a16="http://schemas.microsoft.com/office/drawing/2014/main" id="{6B9A3FAD-6675-3C7F-1DF6-A0322EC3AF0C}"/>
              </a:ext>
            </a:extLst>
          </p:cNvPr>
          <p:cNvSpPr>
            <a:spLocks noGrp="1"/>
          </p:cNvSpPr>
          <p:nvPr>
            <p:ph idx="1"/>
          </p:nvPr>
        </p:nvSpPr>
        <p:spPr>
          <a:xfrm>
            <a:off x="838200" y="1825625"/>
            <a:ext cx="10515600" cy="4351338"/>
          </a:xfrm>
        </p:spPr>
        <p:txBody>
          <a:bodyPr>
            <a:noAutofit/>
          </a:bodyPr>
          <a:lstStyle/>
          <a:p>
            <a:pPr marL="0" indent="0" algn="l">
              <a:buNone/>
            </a:pPr>
            <a:r>
              <a:rPr lang="en-US" altLang="ja-JP" sz="2400" b="1" dirty="0"/>
              <a:t>Copyright 2024 </a:t>
            </a:r>
            <a:r>
              <a:rPr lang="ja-JP" altLang="en-US" sz="2400" b="1" dirty="0"/>
              <a:t>気象ビジネス推進コンソーシアム、岐阜大学　吉野純</a:t>
            </a:r>
          </a:p>
          <a:p>
            <a:pPr marL="0" indent="0" algn="l">
              <a:buNone/>
            </a:pPr>
            <a:r>
              <a:rPr lang="en-US" altLang="ja-JP" sz="2400" b="1" dirty="0"/>
              <a:t>© 2024 WXBC</a:t>
            </a:r>
            <a:r>
              <a:rPr lang="ja-JP" altLang="en-US" sz="2400" b="1" dirty="0"/>
              <a:t>、岐阜大学　吉野純</a:t>
            </a:r>
            <a:endParaRPr lang="en-US" altLang="ja-JP" sz="2400" b="1" dirty="0"/>
          </a:p>
          <a:p>
            <a:pPr marL="0" indent="0" algn="l">
              <a:buNone/>
            </a:pPr>
            <a:r>
              <a:rPr lang="ja-JP" altLang="en-US" sz="2000" dirty="0"/>
              <a:t>＜利用条件＞</a:t>
            </a:r>
          </a:p>
          <a:p>
            <a:pPr marL="0" indent="0" algn="l">
              <a:buNone/>
            </a:pPr>
            <a:r>
              <a:rPr lang="ja-JP" altLang="en-US" sz="2000" dirty="0"/>
              <a:t>本書は、本書に記載した要件・技術・方式に関する内容が変更されないこと、および出典 を明示いただくことを前提に、無償でその全部または⼀部を複製、翻案、翻訳、転記、引 用、公衆送信等して利用できます。なお、全体を複製、翻案、翻訳された場合は、本書にあ る著作権表示および利用条件を明示してください。</a:t>
            </a:r>
            <a:endParaRPr lang="en-US" altLang="ja-JP" sz="2000" dirty="0"/>
          </a:p>
          <a:p>
            <a:pPr marL="0" indent="0" algn="l">
              <a:buNone/>
            </a:pPr>
            <a:r>
              <a:rPr lang="ja-JP" altLang="en-US" sz="2000" dirty="0"/>
              <a:t>＜免責事項＞</a:t>
            </a:r>
            <a:endParaRPr lang="en-US" altLang="ja-JP" sz="2000" dirty="0"/>
          </a:p>
          <a:p>
            <a:pPr marL="0" indent="0" algn="l">
              <a:buNone/>
            </a:pPr>
            <a:r>
              <a:rPr lang="ja-JP" altLang="en-US" sz="2000" dirty="0"/>
              <a:t>本書の著作権者は、本書の記載内容に関して、その正確性、商品性、利用目的への適合性 等に関して保証するものではなく、特許権、著作権、その他の権利を侵害していないことを 保証するものでもありません。本書の利用により生じた損害について、本書の著作権者は、 法律上のいかなる責任も負いません。</a:t>
            </a:r>
          </a:p>
        </p:txBody>
      </p:sp>
      <p:sp>
        <p:nvSpPr>
          <p:cNvPr id="6" name="タイトル 1">
            <a:extLst>
              <a:ext uri="{FF2B5EF4-FFF2-40B4-BE49-F238E27FC236}">
                <a16:creationId xmlns:a16="http://schemas.microsoft.com/office/drawing/2014/main" id="{AF96B71D-5864-CB03-2878-D42B39808D35}"/>
              </a:ext>
            </a:extLst>
          </p:cNvPr>
          <p:cNvSpPr>
            <a:spLocks noGrp="1"/>
          </p:cNvSpPr>
          <p:nvPr>
            <p:ph type="title"/>
          </p:nvPr>
        </p:nvSpPr>
        <p:spPr>
          <a:xfrm>
            <a:off x="838200" y="365125"/>
            <a:ext cx="10515600" cy="1325563"/>
          </a:xfrm>
        </p:spPr>
        <p:txBody>
          <a:bodyPr/>
          <a:lstStyle/>
          <a:p>
            <a:r>
              <a:rPr kumimoji="1" lang="ja-JP" altLang="en-US" dirty="0"/>
              <a:t>本教材について</a:t>
            </a:r>
          </a:p>
        </p:txBody>
      </p:sp>
    </p:spTree>
    <p:extLst>
      <p:ext uri="{BB962C8B-B14F-4D97-AF65-F5344CB8AC3E}">
        <p14:creationId xmlns:p14="http://schemas.microsoft.com/office/powerpoint/2010/main" val="4541348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3D712E29-D8EB-3B53-3ED9-F2B57045518B}"/>
              </a:ext>
            </a:extLst>
          </p:cNvPr>
          <p:cNvPicPr>
            <a:picLocks noChangeAspect="1"/>
          </p:cNvPicPr>
          <p:nvPr/>
        </p:nvPicPr>
        <p:blipFill>
          <a:blip r:embed="rId2"/>
          <a:stretch>
            <a:fillRect/>
          </a:stretch>
        </p:blipFill>
        <p:spPr>
          <a:xfrm>
            <a:off x="703960" y="0"/>
            <a:ext cx="10784079" cy="6858000"/>
          </a:xfrm>
          <a:prstGeom prst="rect">
            <a:avLst/>
          </a:prstGeom>
        </p:spPr>
      </p:pic>
      <p:sp>
        <p:nvSpPr>
          <p:cNvPr id="4" name="右矢印 3"/>
          <p:cNvSpPr/>
          <p:nvPr/>
        </p:nvSpPr>
        <p:spPr>
          <a:xfrm rot="10800000">
            <a:off x="2339043" y="3187269"/>
            <a:ext cx="822960" cy="70866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FF0000"/>
              </a:solidFill>
            </a:endParaRPr>
          </a:p>
        </p:txBody>
      </p:sp>
      <p:sp>
        <p:nvSpPr>
          <p:cNvPr id="5" name="テキスト ボックス 4"/>
          <p:cNvSpPr txBox="1"/>
          <p:nvPr/>
        </p:nvSpPr>
        <p:spPr>
          <a:xfrm>
            <a:off x="3287733" y="3356933"/>
            <a:ext cx="3760966" cy="369332"/>
          </a:xfrm>
          <a:prstGeom prst="rect">
            <a:avLst/>
          </a:prstGeom>
          <a:noFill/>
        </p:spPr>
        <p:txBody>
          <a:bodyPr wrap="none" rtlCol="0">
            <a:spAutoFit/>
          </a:bodyPr>
          <a:lstStyle/>
          <a:p>
            <a:r>
              <a:rPr kumimoji="1" lang="ja-JP" altLang="en-US" dirty="0">
                <a:solidFill>
                  <a:srgbClr val="FF0000"/>
                </a:solidFill>
              </a:rPr>
              <a:t>サンプルプログラムを探して，クリック</a:t>
            </a:r>
          </a:p>
        </p:txBody>
      </p:sp>
      <p:sp>
        <p:nvSpPr>
          <p:cNvPr id="10" name="テキスト ボックス 9">
            <a:extLst>
              <a:ext uri="{FF2B5EF4-FFF2-40B4-BE49-F238E27FC236}">
                <a16:creationId xmlns:a16="http://schemas.microsoft.com/office/drawing/2014/main" id="{AEC56227-3886-44D1-C66E-39149E5A898E}"/>
              </a:ext>
            </a:extLst>
          </p:cNvPr>
          <p:cNvSpPr txBox="1"/>
          <p:nvPr/>
        </p:nvSpPr>
        <p:spPr>
          <a:xfrm>
            <a:off x="6000382" y="5856049"/>
            <a:ext cx="3477042" cy="369332"/>
          </a:xfrm>
          <a:prstGeom prst="rect">
            <a:avLst/>
          </a:prstGeom>
          <a:noFill/>
          <a:ln>
            <a:solidFill>
              <a:srgbClr val="FF0000"/>
            </a:solidFill>
          </a:ln>
        </p:spPr>
        <p:txBody>
          <a:bodyPr wrap="none" rtlCol="0">
            <a:spAutoFit/>
          </a:bodyPr>
          <a:lstStyle/>
          <a:p>
            <a:pPr algn="ctr"/>
            <a:r>
              <a:rPr kumimoji="1" lang="en-US" altLang="ja-JP" dirty="0" err="1">
                <a:solidFill>
                  <a:srgbClr val="FF0000"/>
                </a:solidFill>
              </a:rPr>
              <a:t>Jupyter</a:t>
            </a:r>
            <a:r>
              <a:rPr lang="ja-JP" altLang="en-US" dirty="0">
                <a:solidFill>
                  <a:srgbClr val="FF0000"/>
                </a:solidFill>
              </a:rPr>
              <a:t> </a:t>
            </a:r>
            <a:r>
              <a:rPr lang="en-US" altLang="ja-JP" dirty="0">
                <a:solidFill>
                  <a:srgbClr val="FF0000"/>
                </a:solidFill>
              </a:rPr>
              <a:t>Notebook</a:t>
            </a:r>
            <a:r>
              <a:rPr lang="ja-JP" altLang="en-US" dirty="0">
                <a:solidFill>
                  <a:srgbClr val="FF0000"/>
                </a:solidFill>
              </a:rPr>
              <a:t>が起動しました．</a:t>
            </a:r>
            <a:endParaRPr kumimoji="1" lang="ja-JP" altLang="en-US" dirty="0">
              <a:solidFill>
                <a:srgbClr val="FF0000"/>
              </a:solidFill>
            </a:endParaRPr>
          </a:p>
        </p:txBody>
      </p:sp>
    </p:spTree>
    <p:extLst>
      <p:ext uri="{BB962C8B-B14F-4D97-AF65-F5344CB8AC3E}">
        <p14:creationId xmlns:p14="http://schemas.microsoft.com/office/powerpoint/2010/main" val="318594952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図 7">
            <a:extLst>
              <a:ext uri="{FF2B5EF4-FFF2-40B4-BE49-F238E27FC236}">
                <a16:creationId xmlns:a16="http://schemas.microsoft.com/office/drawing/2014/main" id="{FD938865-07B7-DDF5-F43F-D53CD5410220}"/>
              </a:ext>
            </a:extLst>
          </p:cNvPr>
          <p:cNvPicPr>
            <a:picLocks noChangeAspect="1"/>
          </p:cNvPicPr>
          <p:nvPr/>
        </p:nvPicPr>
        <p:blipFill>
          <a:blip r:embed="rId2"/>
          <a:stretch>
            <a:fillRect/>
          </a:stretch>
        </p:blipFill>
        <p:spPr>
          <a:xfrm>
            <a:off x="703960" y="0"/>
            <a:ext cx="10784079" cy="6858000"/>
          </a:xfrm>
          <a:prstGeom prst="rect">
            <a:avLst/>
          </a:prstGeom>
        </p:spPr>
      </p:pic>
      <p:sp>
        <p:nvSpPr>
          <p:cNvPr id="5" name="右矢印 3">
            <a:extLst>
              <a:ext uri="{FF2B5EF4-FFF2-40B4-BE49-F238E27FC236}">
                <a16:creationId xmlns:a16="http://schemas.microsoft.com/office/drawing/2014/main" id="{038924F1-1D5E-2872-44B1-BA714BA85640}"/>
              </a:ext>
            </a:extLst>
          </p:cNvPr>
          <p:cNvSpPr/>
          <p:nvPr/>
        </p:nvSpPr>
        <p:spPr>
          <a:xfrm rot="10800000">
            <a:off x="3677005" y="2591146"/>
            <a:ext cx="822960" cy="70866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FF0000"/>
              </a:solidFill>
            </a:endParaRPr>
          </a:p>
        </p:txBody>
      </p:sp>
      <p:sp>
        <p:nvSpPr>
          <p:cNvPr id="6" name="テキスト ボックス 5">
            <a:extLst>
              <a:ext uri="{FF2B5EF4-FFF2-40B4-BE49-F238E27FC236}">
                <a16:creationId xmlns:a16="http://schemas.microsoft.com/office/drawing/2014/main" id="{DAF87600-293A-1BF0-5771-CFAB2EB4D970}"/>
              </a:ext>
            </a:extLst>
          </p:cNvPr>
          <p:cNvSpPr txBox="1"/>
          <p:nvPr/>
        </p:nvSpPr>
        <p:spPr>
          <a:xfrm>
            <a:off x="4499965" y="2760810"/>
            <a:ext cx="2111475" cy="369332"/>
          </a:xfrm>
          <a:prstGeom prst="rect">
            <a:avLst/>
          </a:prstGeom>
          <a:noFill/>
        </p:spPr>
        <p:txBody>
          <a:bodyPr wrap="none" rtlCol="0">
            <a:spAutoFit/>
          </a:bodyPr>
          <a:lstStyle/>
          <a:p>
            <a:r>
              <a:rPr kumimoji="1" lang="ja-JP" altLang="en-US" dirty="0">
                <a:solidFill>
                  <a:srgbClr val="FF0000"/>
                </a:solidFill>
              </a:rPr>
              <a:t>ここを</a:t>
            </a:r>
            <a:r>
              <a:rPr lang="ja-JP" altLang="en-US" dirty="0">
                <a:solidFill>
                  <a:srgbClr val="FF0000"/>
                </a:solidFill>
              </a:rPr>
              <a:t>ダブル</a:t>
            </a:r>
            <a:r>
              <a:rPr kumimoji="1" lang="ja-JP" altLang="en-US" dirty="0">
                <a:solidFill>
                  <a:srgbClr val="FF0000"/>
                </a:solidFill>
              </a:rPr>
              <a:t>クリック</a:t>
            </a:r>
          </a:p>
        </p:txBody>
      </p:sp>
      <p:sp>
        <p:nvSpPr>
          <p:cNvPr id="7" name="テキスト ボックス 6">
            <a:extLst>
              <a:ext uri="{FF2B5EF4-FFF2-40B4-BE49-F238E27FC236}">
                <a16:creationId xmlns:a16="http://schemas.microsoft.com/office/drawing/2014/main" id="{19AC5D80-FE5A-BDE0-861A-D3039443E7C0}"/>
              </a:ext>
            </a:extLst>
          </p:cNvPr>
          <p:cNvSpPr txBox="1"/>
          <p:nvPr/>
        </p:nvSpPr>
        <p:spPr>
          <a:xfrm>
            <a:off x="5878364" y="5856049"/>
            <a:ext cx="3721083" cy="369332"/>
          </a:xfrm>
          <a:prstGeom prst="rect">
            <a:avLst/>
          </a:prstGeom>
          <a:noFill/>
          <a:ln>
            <a:solidFill>
              <a:srgbClr val="FF0000"/>
            </a:solidFill>
          </a:ln>
        </p:spPr>
        <p:txBody>
          <a:bodyPr wrap="none" rtlCol="0">
            <a:spAutoFit/>
          </a:bodyPr>
          <a:lstStyle/>
          <a:p>
            <a:pPr algn="ctr"/>
            <a:r>
              <a:rPr lang="en-US" altLang="ja-JP" dirty="0" err="1">
                <a:solidFill>
                  <a:srgbClr val="FF0000"/>
                </a:solidFill>
              </a:rPr>
              <a:t>python_test.ipynb</a:t>
            </a:r>
            <a:r>
              <a:rPr lang="ja-JP" altLang="en-US">
                <a:solidFill>
                  <a:srgbClr val="FF0000"/>
                </a:solidFill>
              </a:rPr>
              <a:t>を探して開きます</a:t>
            </a:r>
            <a:r>
              <a:rPr lang="ja-JP" altLang="en-US" dirty="0">
                <a:solidFill>
                  <a:srgbClr val="FF0000"/>
                </a:solidFill>
              </a:rPr>
              <a:t>．</a:t>
            </a:r>
            <a:endParaRPr kumimoji="1" lang="ja-JP" altLang="en-US" dirty="0">
              <a:solidFill>
                <a:srgbClr val="FF0000"/>
              </a:solidFill>
            </a:endParaRPr>
          </a:p>
        </p:txBody>
      </p:sp>
    </p:spTree>
    <p:extLst>
      <p:ext uri="{BB962C8B-B14F-4D97-AF65-F5344CB8AC3E}">
        <p14:creationId xmlns:p14="http://schemas.microsoft.com/office/powerpoint/2010/main" val="13516159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B2810363-EAF1-A324-619D-522C762227E7}"/>
              </a:ext>
            </a:extLst>
          </p:cNvPr>
          <p:cNvPicPr>
            <a:picLocks noChangeAspect="1"/>
          </p:cNvPicPr>
          <p:nvPr/>
        </p:nvPicPr>
        <p:blipFill>
          <a:blip r:embed="rId2"/>
          <a:stretch>
            <a:fillRect/>
          </a:stretch>
        </p:blipFill>
        <p:spPr>
          <a:xfrm>
            <a:off x="703960" y="0"/>
            <a:ext cx="10784079" cy="6858000"/>
          </a:xfrm>
          <a:prstGeom prst="rect">
            <a:avLst/>
          </a:prstGeom>
        </p:spPr>
      </p:pic>
      <p:sp>
        <p:nvSpPr>
          <p:cNvPr id="6" name="テキスト ボックス 5"/>
          <p:cNvSpPr txBox="1"/>
          <p:nvPr/>
        </p:nvSpPr>
        <p:spPr>
          <a:xfrm>
            <a:off x="9169122" y="2886582"/>
            <a:ext cx="2525050" cy="369332"/>
          </a:xfrm>
          <a:prstGeom prst="rect">
            <a:avLst/>
          </a:prstGeom>
          <a:noFill/>
          <a:ln>
            <a:solidFill>
              <a:srgbClr val="FF0000"/>
            </a:solidFill>
          </a:ln>
        </p:spPr>
        <p:txBody>
          <a:bodyPr wrap="none" rtlCol="0">
            <a:spAutoFit/>
          </a:bodyPr>
          <a:lstStyle/>
          <a:p>
            <a:pPr algn="ctr"/>
            <a:r>
              <a:rPr kumimoji="1" lang="ja-JP" altLang="en-US" dirty="0">
                <a:solidFill>
                  <a:srgbClr val="FF0000"/>
                </a:solidFill>
              </a:rPr>
              <a:t>下の方にスクロールして</a:t>
            </a:r>
          </a:p>
        </p:txBody>
      </p:sp>
      <p:sp>
        <p:nvSpPr>
          <p:cNvPr id="4" name="テキスト ボックス 3">
            <a:extLst>
              <a:ext uri="{FF2B5EF4-FFF2-40B4-BE49-F238E27FC236}">
                <a16:creationId xmlns:a16="http://schemas.microsoft.com/office/drawing/2014/main" id="{C1D791FC-6F75-4EA4-B79A-5CC6F0C65BC7}"/>
              </a:ext>
            </a:extLst>
          </p:cNvPr>
          <p:cNvSpPr txBox="1"/>
          <p:nvPr/>
        </p:nvSpPr>
        <p:spPr>
          <a:xfrm>
            <a:off x="6290326" y="175871"/>
            <a:ext cx="3376245" cy="369332"/>
          </a:xfrm>
          <a:prstGeom prst="rect">
            <a:avLst/>
          </a:prstGeom>
          <a:noFill/>
        </p:spPr>
        <p:txBody>
          <a:bodyPr wrap="none" rtlCol="0">
            <a:spAutoFit/>
          </a:bodyPr>
          <a:lstStyle/>
          <a:p>
            <a:r>
              <a:rPr lang="ja-JP" altLang="en-US" dirty="0">
                <a:solidFill>
                  <a:srgbClr val="FF0000"/>
                </a:solidFill>
              </a:rPr>
              <a:t>サンプルプログラムが起動します</a:t>
            </a:r>
            <a:endParaRPr kumimoji="1" lang="ja-JP" altLang="en-US" dirty="0">
              <a:solidFill>
                <a:srgbClr val="FF0000"/>
              </a:solidFill>
            </a:endParaRPr>
          </a:p>
        </p:txBody>
      </p:sp>
      <p:sp>
        <p:nvSpPr>
          <p:cNvPr id="8" name="右矢印 3">
            <a:extLst>
              <a:ext uri="{FF2B5EF4-FFF2-40B4-BE49-F238E27FC236}">
                <a16:creationId xmlns:a16="http://schemas.microsoft.com/office/drawing/2014/main" id="{FA4B1A52-1076-42D0-8841-67C4817FA34B}"/>
              </a:ext>
            </a:extLst>
          </p:cNvPr>
          <p:cNvSpPr/>
          <p:nvPr/>
        </p:nvSpPr>
        <p:spPr>
          <a:xfrm>
            <a:off x="10020167" y="2034705"/>
            <a:ext cx="822960" cy="70866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FF0000"/>
              </a:solidFill>
            </a:endParaRPr>
          </a:p>
        </p:txBody>
      </p:sp>
    </p:spTree>
    <p:extLst>
      <p:ext uri="{BB962C8B-B14F-4D97-AF65-F5344CB8AC3E}">
        <p14:creationId xmlns:p14="http://schemas.microsoft.com/office/powerpoint/2010/main" val="367606854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4780E05A-D3EF-AAC8-E0F1-3B7A2EE7A39A}"/>
              </a:ext>
            </a:extLst>
          </p:cNvPr>
          <p:cNvPicPr>
            <a:picLocks noChangeAspect="1"/>
          </p:cNvPicPr>
          <p:nvPr/>
        </p:nvPicPr>
        <p:blipFill>
          <a:blip r:embed="rId2"/>
          <a:stretch>
            <a:fillRect/>
          </a:stretch>
        </p:blipFill>
        <p:spPr>
          <a:xfrm>
            <a:off x="703960" y="0"/>
            <a:ext cx="10784079" cy="6858000"/>
          </a:xfrm>
          <a:prstGeom prst="rect">
            <a:avLst/>
          </a:prstGeom>
        </p:spPr>
      </p:pic>
      <p:sp>
        <p:nvSpPr>
          <p:cNvPr id="4" name="テキスト ボックス 3"/>
          <p:cNvSpPr txBox="1"/>
          <p:nvPr/>
        </p:nvSpPr>
        <p:spPr>
          <a:xfrm>
            <a:off x="5668887" y="3993769"/>
            <a:ext cx="5751896" cy="369332"/>
          </a:xfrm>
          <a:prstGeom prst="rect">
            <a:avLst/>
          </a:prstGeom>
          <a:noFill/>
          <a:ln>
            <a:solidFill>
              <a:srgbClr val="FF0000"/>
            </a:solidFill>
          </a:ln>
        </p:spPr>
        <p:txBody>
          <a:bodyPr wrap="none" rtlCol="0">
            <a:spAutoFit/>
          </a:bodyPr>
          <a:lstStyle/>
          <a:p>
            <a:pPr algn="ctr"/>
            <a:r>
              <a:rPr kumimoji="1" lang="ja-JP" altLang="en-US" dirty="0">
                <a:solidFill>
                  <a:srgbClr val="FF0000"/>
                </a:solidFill>
              </a:rPr>
              <a:t>①　マウスで</a:t>
            </a:r>
            <a:r>
              <a:rPr kumimoji="1" lang="en-US" altLang="ja-JP" dirty="0">
                <a:solidFill>
                  <a:srgbClr val="FF0000"/>
                </a:solidFill>
              </a:rPr>
              <a:t>python</a:t>
            </a:r>
            <a:r>
              <a:rPr kumimoji="1" lang="ja-JP" altLang="en-US" dirty="0">
                <a:solidFill>
                  <a:srgbClr val="FF0000"/>
                </a:solidFill>
              </a:rPr>
              <a:t>プログラムのセルの中をクリックして</a:t>
            </a:r>
          </a:p>
        </p:txBody>
      </p:sp>
      <p:sp>
        <p:nvSpPr>
          <p:cNvPr id="5" name="テキスト ボックス 4"/>
          <p:cNvSpPr txBox="1"/>
          <p:nvPr/>
        </p:nvSpPr>
        <p:spPr>
          <a:xfrm>
            <a:off x="3108256" y="1812219"/>
            <a:ext cx="3302507" cy="369332"/>
          </a:xfrm>
          <a:prstGeom prst="rect">
            <a:avLst/>
          </a:prstGeom>
          <a:noFill/>
          <a:ln>
            <a:solidFill>
              <a:srgbClr val="FF0000"/>
            </a:solidFill>
          </a:ln>
        </p:spPr>
        <p:txBody>
          <a:bodyPr wrap="none" rtlCol="0">
            <a:spAutoFit/>
          </a:bodyPr>
          <a:lstStyle/>
          <a:p>
            <a:pPr algn="ctr"/>
            <a:r>
              <a:rPr lang="ja-JP" altLang="en-US" dirty="0">
                <a:solidFill>
                  <a:srgbClr val="FF0000"/>
                </a:solidFill>
              </a:rPr>
              <a:t>②　実行「▶」ボタンをクリックする</a:t>
            </a:r>
            <a:endParaRPr kumimoji="1" lang="ja-JP" altLang="en-US" dirty="0">
              <a:solidFill>
                <a:srgbClr val="FF0000"/>
              </a:solidFill>
            </a:endParaRPr>
          </a:p>
        </p:txBody>
      </p:sp>
      <p:sp>
        <p:nvSpPr>
          <p:cNvPr id="6" name="右矢印 5"/>
          <p:cNvSpPr/>
          <p:nvPr/>
        </p:nvSpPr>
        <p:spPr>
          <a:xfrm rot="16200000">
            <a:off x="2036812" y="1642555"/>
            <a:ext cx="822960" cy="70866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FF0000"/>
              </a:solidFill>
            </a:endParaRPr>
          </a:p>
        </p:txBody>
      </p:sp>
    </p:spTree>
    <p:extLst>
      <p:ext uri="{BB962C8B-B14F-4D97-AF65-F5344CB8AC3E}">
        <p14:creationId xmlns:p14="http://schemas.microsoft.com/office/powerpoint/2010/main" val="391282316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5EF04524-E5B2-9979-1F8D-DDEA13A68A2E}"/>
              </a:ext>
            </a:extLst>
          </p:cNvPr>
          <p:cNvPicPr>
            <a:picLocks noChangeAspect="1"/>
          </p:cNvPicPr>
          <p:nvPr/>
        </p:nvPicPr>
        <p:blipFill>
          <a:blip r:embed="rId2"/>
          <a:stretch>
            <a:fillRect/>
          </a:stretch>
        </p:blipFill>
        <p:spPr>
          <a:xfrm>
            <a:off x="703960" y="0"/>
            <a:ext cx="10784079" cy="6858000"/>
          </a:xfrm>
          <a:prstGeom prst="rect">
            <a:avLst/>
          </a:prstGeom>
        </p:spPr>
      </p:pic>
      <p:sp>
        <p:nvSpPr>
          <p:cNvPr id="5" name="テキスト ボックス 4"/>
          <p:cNvSpPr txBox="1"/>
          <p:nvPr/>
        </p:nvSpPr>
        <p:spPr>
          <a:xfrm>
            <a:off x="4093450" y="1999874"/>
            <a:ext cx="6664004" cy="369332"/>
          </a:xfrm>
          <a:prstGeom prst="rect">
            <a:avLst/>
          </a:prstGeom>
          <a:noFill/>
          <a:ln>
            <a:solidFill>
              <a:srgbClr val="FF0000"/>
            </a:solidFill>
          </a:ln>
        </p:spPr>
        <p:txBody>
          <a:bodyPr wrap="none" rtlCol="0">
            <a:spAutoFit/>
          </a:bodyPr>
          <a:lstStyle/>
          <a:p>
            <a:pPr algn="ctr"/>
            <a:r>
              <a:rPr kumimoji="1" lang="ja-JP" altLang="en-US" dirty="0">
                <a:solidFill>
                  <a:srgbClr val="FF0000"/>
                </a:solidFill>
              </a:rPr>
              <a:t>エラーメッセージがなく、</a:t>
            </a:r>
            <a:r>
              <a:rPr kumimoji="1" lang="en-US" altLang="ja-JP" dirty="0">
                <a:solidFill>
                  <a:srgbClr val="FF0000"/>
                </a:solidFill>
              </a:rPr>
              <a:t>5</a:t>
            </a:r>
            <a:r>
              <a:rPr kumimoji="1" lang="ja-JP" altLang="en-US" dirty="0" err="1">
                <a:solidFill>
                  <a:srgbClr val="FF0000"/>
                </a:solidFill>
              </a:rPr>
              <a:t>つの</a:t>
            </a:r>
            <a:r>
              <a:rPr lang="ja-JP" altLang="en-US" dirty="0">
                <a:solidFill>
                  <a:srgbClr val="FF0000"/>
                </a:solidFill>
              </a:rPr>
              <a:t>図</a:t>
            </a:r>
            <a:r>
              <a:rPr kumimoji="1" lang="ja-JP" altLang="en-US" dirty="0">
                <a:solidFill>
                  <a:srgbClr val="FF0000"/>
                </a:solidFill>
              </a:rPr>
              <a:t>と</a:t>
            </a:r>
            <a:r>
              <a:rPr kumimoji="1" lang="en-US" altLang="ja-JP" dirty="0">
                <a:solidFill>
                  <a:srgbClr val="FF0000"/>
                </a:solidFill>
              </a:rPr>
              <a:t>1</a:t>
            </a:r>
            <a:r>
              <a:rPr kumimoji="1" lang="ja-JP" altLang="en-US" dirty="0" err="1">
                <a:solidFill>
                  <a:srgbClr val="FF0000"/>
                </a:solidFill>
              </a:rPr>
              <a:t>つの</a:t>
            </a:r>
            <a:r>
              <a:rPr kumimoji="1" lang="ja-JP" altLang="en-US" dirty="0">
                <a:solidFill>
                  <a:srgbClr val="FF0000"/>
                </a:solidFill>
              </a:rPr>
              <a:t>表が出てきたら成功です！</a:t>
            </a:r>
          </a:p>
        </p:txBody>
      </p:sp>
      <p:sp>
        <p:nvSpPr>
          <p:cNvPr id="6" name="テキスト ボックス 5">
            <a:extLst>
              <a:ext uri="{FF2B5EF4-FFF2-40B4-BE49-F238E27FC236}">
                <a16:creationId xmlns:a16="http://schemas.microsoft.com/office/drawing/2014/main" id="{9A142393-2C10-4E46-AD4F-B0B4FAD78F84}"/>
              </a:ext>
            </a:extLst>
          </p:cNvPr>
          <p:cNvSpPr txBox="1"/>
          <p:nvPr/>
        </p:nvSpPr>
        <p:spPr>
          <a:xfrm>
            <a:off x="7323326" y="4684179"/>
            <a:ext cx="3434128" cy="923330"/>
          </a:xfrm>
          <a:prstGeom prst="rect">
            <a:avLst/>
          </a:prstGeom>
          <a:noFill/>
          <a:ln>
            <a:solidFill>
              <a:srgbClr val="FF0000"/>
            </a:solidFill>
          </a:ln>
        </p:spPr>
        <p:txBody>
          <a:bodyPr wrap="square" rtlCol="0">
            <a:spAutoFit/>
          </a:bodyPr>
          <a:lstStyle/>
          <a:p>
            <a:r>
              <a:rPr lang="ja-JP" altLang="en-US" b="0" i="0" dirty="0">
                <a:solidFill>
                  <a:srgbClr val="FF0000"/>
                </a:solidFill>
                <a:effectLst/>
                <a:latin typeface="NotoSansJP"/>
              </a:rPr>
              <a:t>表示までに数十秒程度の時間がかかる場合があります。気長に待ちましょう。</a:t>
            </a:r>
            <a:endParaRPr kumimoji="1" lang="ja-JP" altLang="en-US" dirty="0">
              <a:solidFill>
                <a:srgbClr val="FF0000"/>
              </a:solidFill>
            </a:endParaRPr>
          </a:p>
        </p:txBody>
      </p:sp>
    </p:spTree>
    <p:extLst>
      <p:ext uri="{BB962C8B-B14F-4D97-AF65-F5344CB8AC3E}">
        <p14:creationId xmlns:p14="http://schemas.microsoft.com/office/powerpoint/2010/main" val="13337829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E1280EC-5A6D-4566-8564-8D0789334F1E}"/>
              </a:ext>
            </a:extLst>
          </p:cNvPr>
          <p:cNvSpPr>
            <a:spLocks noGrp="1"/>
          </p:cNvSpPr>
          <p:nvPr>
            <p:ph type="title"/>
          </p:nvPr>
        </p:nvSpPr>
        <p:spPr/>
        <p:txBody>
          <a:bodyPr/>
          <a:lstStyle/>
          <a:p>
            <a:r>
              <a:rPr kumimoji="1" lang="ja-JP" altLang="en-US" dirty="0"/>
              <a:t>お疲れ様でした！</a:t>
            </a:r>
          </a:p>
        </p:txBody>
      </p:sp>
      <p:sp>
        <p:nvSpPr>
          <p:cNvPr id="3" name="コンテンツ プレースホルダー 2">
            <a:extLst>
              <a:ext uri="{FF2B5EF4-FFF2-40B4-BE49-F238E27FC236}">
                <a16:creationId xmlns:a16="http://schemas.microsoft.com/office/drawing/2014/main" id="{5DF5397B-4E40-48FB-9FF5-BA7BE09B0B22}"/>
              </a:ext>
            </a:extLst>
          </p:cNvPr>
          <p:cNvSpPr>
            <a:spLocks noGrp="1"/>
          </p:cNvSpPr>
          <p:nvPr>
            <p:ph idx="1"/>
          </p:nvPr>
        </p:nvSpPr>
        <p:spPr/>
        <p:txBody>
          <a:bodyPr/>
          <a:lstStyle/>
          <a:p>
            <a:pPr algn="l"/>
            <a:r>
              <a:rPr lang="en-US" altLang="ja-JP" b="0" i="0" dirty="0">
                <a:solidFill>
                  <a:srgbClr val="000000"/>
                </a:solidFill>
                <a:effectLst/>
                <a:latin typeface="Helvetica Neue"/>
              </a:rPr>
              <a:t>Anaconda3</a:t>
            </a:r>
            <a:r>
              <a:rPr lang="ja-JP" altLang="en-US" b="0" i="0" dirty="0">
                <a:solidFill>
                  <a:srgbClr val="000000"/>
                </a:solidFill>
                <a:effectLst/>
                <a:latin typeface="Helvetica Neue"/>
              </a:rPr>
              <a:t>の環境構築はこれで終了です．お疲れさまでした．アメダス気象データ分析チャレンジ！（</a:t>
            </a:r>
            <a:r>
              <a:rPr lang="en-US" altLang="ja-JP" b="0" i="0" dirty="0">
                <a:solidFill>
                  <a:srgbClr val="000000"/>
                </a:solidFill>
                <a:effectLst/>
                <a:latin typeface="Helvetica Neue"/>
              </a:rPr>
              <a:t>Python</a:t>
            </a:r>
            <a:r>
              <a:rPr lang="ja-JP" altLang="en-US" b="0" i="0" dirty="0">
                <a:solidFill>
                  <a:srgbClr val="000000"/>
                </a:solidFill>
                <a:effectLst/>
                <a:latin typeface="Helvetica Neue"/>
              </a:rPr>
              <a:t>版）の当日にお目にかかれますことを楽しみにしています．</a:t>
            </a:r>
          </a:p>
          <a:p>
            <a:pPr algn="l"/>
            <a:r>
              <a:rPr lang="ja-JP" altLang="en-US" b="0" i="0" dirty="0">
                <a:solidFill>
                  <a:srgbClr val="000000"/>
                </a:solidFill>
                <a:effectLst/>
                <a:latin typeface="Helvetica Neue"/>
              </a:rPr>
              <a:t>応募者多数により惜しくも抽選で外れてしまった場合には，大変申し訳ございません．当日の資料は後日ホームページ上で公開しますので，この環境を活用して是非，アメダス気象データ分析に挑戦してみてください．</a:t>
            </a:r>
          </a:p>
          <a:p>
            <a:endParaRPr lang="ja-JP" altLang="en-US" dirty="0"/>
          </a:p>
        </p:txBody>
      </p:sp>
    </p:spTree>
    <p:extLst>
      <p:ext uri="{BB962C8B-B14F-4D97-AF65-F5344CB8AC3E}">
        <p14:creationId xmlns:p14="http://schemas.microsoft.com/office/powerpoint/2010/main" val="223814171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a:t>事前学習にご協力ください</a:t>
            </a:r>
          </a:p>
        </p:txBody>
      </p:sp>
      <p:sp>
        <p:nvSpPr>
          <p:cNvPr id="3" name="コンテンツ プレースホルダー 2"/>
          <p:cNvSpPr>
            <a:spLocks noGrp="1"/>
          </p:cNvSpPr>
          <p:nvPr>
            <p:ph idx="1"/>
          </p:nvPr>
        </p:nvSpPr>
        <p:spPr/>
        <p:txBody>
          <a:bodyPr/>
          <a:lstStyle/>
          <a:p>
            <a:r>
              <a:rPr lang="ja-JP" altLang="en-US" dirty="0"/>
              <a:t>当日の理解の助けのために，事前に「アメダス気象データ分析チャレンジ！（</a:t>
            </a:r>
            <a:r>
              <a:rPr lang="en-US" altLang="ja-JP" dirty="0"/>
              <a:t>Excel</a:t>
            </a:r>
            <a:r>
              <a:rPr lang="ja-JP" altLang="en-US" dirty="0"/>
              <a:t>版）」の動画（本編）をご覧いただくことをおすすめします．</a:t>
            </a:r>
            <a:endParaRPr lang="en-US" altLang="ja-JP" dirty="0"/>
          </a:p>
          <a:p>
            <a:r>
              <a:rPr lang="en-US" altLang="ja-JP" dirty="0">
                <a:hlinkClick r:id="rId2"/>
              </a:rPr>
              <a:t>https://www.wxbc.jp/weather-challange/index.html</a:t>
            </a:r>
            <a:endParaRPr lang="en-US" altLang="ja-JP" dirty="0"/>
          </a:p>
          <a:p>
            <a:r>
              <a:rPr lang="en-US" altLang="ja-JP" dirty="0">
                <a:hlinkClick r:id="rId3"/>
              </a:rPr>
              <a:t>https://www.wxbc.jp/mypage/challenge/challenge_20240529/</a:t>
            </a:r>
            <a:endParaRPr lang="en-US" altLang="ja-JP" dirty="0"/>
          </a:p>
          <a:p>
            <a:endParaRPr lang="ja-JP" altLang="en-US" dirty="0"/>
          </a:p>
          <a:p>
            <a:endParaRPr kumimoji="1" lang="ja-JP" altLang="en-US" dirty="0"/>
          </a:p>
        </p:txBody>
      </p:sp>
      <p:pic>
        <p:nvPicPr>
          <p:cNvPr id="4" name="図 3"/>
          <p:cNvPicPr>
            <a:picLocks noChangeAspect="1"/>
          </p:cNvPicPr>
          <p:nvPr/>
        </p:nvPicPr>
        <p:blipFill rotWithShape="1">
          <a:blip r:embed="rId4"/>
          <a:srcRect b="52120"/>
          <a:stretch/>
        </p:blipFill>
        <p:spPr>
          <a:xfrm>
            <a:off x="2993572" y="4225781"/>
            <a:ext cx="6769836" cy="2632219"/>
          </a:xfrm>
          <a:prstGeom prst="rect">
            <a:avLst/>
          </a:prstGeom>
        </p:spPr>
      </p:pic>
      <p:sp>
        <p:nvSpPr>
          <p:cNvPr id="6" name="テキスト ボックス 5">
            <a:extLst>
              <a:ext uri="{FF2B5EF4-FFF2-40B4-BE49-F238E27FC236}">
                <a16:creationId xmlns:a16="http://schemas.microsoft.com/office/drawing/2014/main" id="{8834E49A-6B07-7604-E36A-97EDE5C0B2DF}"/>
              </a:ext>
            </a:extLst>
          </p:cNvPr>
          <p:cNvSpPr txBox="1"/>
          <p:nvPr/>
        </p:nvSpPr>
        <p:spPr>
          <a:xfrm>
            <a:off x="8795658" y="3107319"/>
            <a:ext cx="1502229" cy="523220"/>
          </a:xfrm>
          <a:prstGeom prst="rect">
            <a:avLst/>
          </a:prstGeom>
          <a:noFill/>
        </p:spPr>
        <p:txBody>
          <a:bodyPr wrap="square">
            <a:spAutoFit/>
          </a:bodyPr>
          <a:lstStyle/>
          <a:p>
            <a:r>
              <a:rPr lang="en-US" altLang="ja-JP" sz="2800" dirty="0">
                <a:solidFill>
                  <a:srgbClr val="FF0000"/>
                </a:solidFill>
              </a:rPr>
              <a:t>70</a:t>
            </a:r>
            <a:r>
              <a:rPr lang="ja-JP" altLang="en-US" sz="2800" dirty="0">
                <a:solidFill>
                  <a:srgbClr val="FF0000"/>
                </a:solidFill>
              </a:rPr>
              <a:t>分</a:t>
            </a:r>
            <a:endParaRPr lang="ja-JP" altLang="en-US" sz="2800" dirty="0"/>
          </a:p>
        </p:txBody>
      </p:sp>
      <p:sp>
        <p:nvSpPr>
          <p:cNvPr id="7" name="テキスト ボックス 6">
            <a:extLst>
              <a:ext uri="{FF2B5EF4-FFF2-40B4-BE49-F238E27FC236}">
                <a16:creationId xmlns:a16="http://schemas.microsoft.com/office/drawing/2014/main" id="{A7E44411-04D7-28BC-A5FB-EB5536329414}"/>
              </a:ext>
            </a:extLst>
          </p:cNvPr>
          <p:cNvSpPr txBox="1"/>
          <p:nvPr/>
        </p:nvSpPr>
        <p:spPr>
          <a:xfrm>
            <a:off x="10297887" y="3623652"/>
            <a:ext cx="1894114" cy="523220"/>
          </a:xfrm>
          <a:prstGeom prst="rect">
            <a:avLst/>
          </a:prstGeom>
          <a:noFill/>
        </p:spPr>
        <p:txBody>
          <a:bodyPr wrap="square">
            <a:spAutoFit/>
          </a:bodyPr>
          <a:lstStyle/>
          <a:p>
            <a:r>
              <a:rPr lang="en-US" altLang="ja-JP" sz="2800" b="0" i="0" dirty="0">
                <a:solidFill>
                  <a:srgbClr val="FF0000"/>
                </a:solidFill>
                <a:effectLst/>
                <a:latin typeface="Lucida Grande"/>
              </a:rPr>
              <a:t>3</a:t>
            </a:r>
            <a:r>
              <a:rPr lang="ja-JP" altLang="en-US" sz="2800" b="0" i="0" dirty="0">
                <a:solidFill>
                  <a:srgbClr val="FF0000"/>
                </a:solidFill>
                <a:effectLst/>
                <a:latin typeface="Lucida Grande"/>
              </a:rPr>
              <a:t>時間</a:t>
            </a:r>
            <a:r>
              <a:rPr lang="en-US" altLang="ja-JP" sz="2800" b="0" i="0" dirty="0">
                <a:solidFill>
                  <a:srgbClr val="FF0000"/>
                </a:solidFill>
                <a:effectLst/>
                <a:latin typeface="Lucida Grande"/>
              </a:rPr>
              <a:t>40</a:t>
            </a:r>
            <a:r>
              <a:rPr lang="ja-JP" altLang="en-US" sz="2800" b="0" i="0" dirty="0">
                <a:solidFill>
                  <a:srgbClr val="FF0000"/>
                </a:solidFill>
                <a:effectLst/>
                <a:latin typeface="Lucida Grande"/>
              </a:rPr>
              <a:t>分</a:t>
            </a:r>
            <a:endParaRPr lang="ja-JP" altLang="en-US" sz="2800" dirty="0">
              <a:solidFill>
                <a:srgbClr val="FF0000"/>
              </a:solidFill>
            </a:endParaRPr>
          </a:p>
        </p:txBody>
      </p:sp>
    </p:spTree>
    <p:extLst>
      <p:ext uri="{BB962C8B-B14F-4D97-AF65-F5344CB8AC3E}">
        <p14:creationId xmlns:p14="http://schemas.microsoft.com/office/powerpoint/2010/main" val="69759082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05C28806-F4B1-4122-91CA-671A35D39E76}"/>
              </a:ext>
            </a:extLst>
          </p:cNvPr>
          <p:cNvSpPr>
            <a:spLocks noGrp="1"/>
          </p:cNvSpPr>
          <p:nvPr>
            <p:ph idx="1"/>
          </p:nvPr>
        </p:nvSpPr>
        <p:spPr>
          <a:xfrm>
            <a:off x="838200" y="822158"/>
            <a:ext cx="10515600" cy="5213684"/>
          </a:xfrm>
          <a:solidFill>
            <a:schemeClr val="bg1">
              <a:lumMod val="95000"/>
            </a:schemeClr>
          </a:solidFill>
          <a:ln w="28575">
            <a:solidFill>
              <a:schemeClr val="tx1"/>
            </a:solidFill>
          </a:ln>
        </p:spPr>
        <p:txBody>
          <a:bodyPr>
            <a:normAutofit/>
          </a:bodyPr>
          <a:lstStyle/>
          <a:p>
            <a:pPr marL="0" indent="0">
              <a:buNone/>
            </a:pPr>
            <a:r>
              <a:rPr lang="en-US" altLang="ja-JP" b="1" dirty="0"/>
              <a:t>Copyright (c) </a:t>
            </a:r>
            <a:r>
              <a:rPr lang="ja-JP" altLang="en-US" b="1" dirty="0"/>
              <a:t>気象データ</a:t>
            </a:r>
            <a:r>
              <a:rPr lang="en-US" altLang="ja-JP" b="1" dirty="0"/>
              <a:t>×IT</a:t>
            </a:r>
            <a:r>
              <a:rPr lang="ja-JP" altLang="en-US" b="1" dirty="0"/>
              <a:t>勉強会，吉野　純，岐阜大学工学部附属応用気象研究センター </a:t>
            </a:r>
            <a:r>
              <a:rPr lang="en-US" altLang="ja-JP" b="1"/>
              <a:t>2024 </a:t>
            </a:r>
            <a:r>
              <a:rPr lang="en-US" altLang="ja-JP" b="1" dirty="0"/>
              <a:t>All rights reserved.</a:t>
            </a:r>
          </a:p>
          <a:p>
            <a:pPr marL="0" indent="0">
              <a:buNone/>
            </a:pPr>
            <a:endParaRPr lang="en-US" altLang="ja-JP" sz="2000" dirty="0"/>
          </a:p>
          <a:p>
            <a:pPr marL="0" indent="0">
              <a:buNone/>
            </a:pPr>
            <a:r>
              <a:rPr lang="ja-JP" altLang="en-US" sz="2000" dirty="0"/>
              <a:t>＜利用条件＞</a:t>
            </a:r>
          </a:p>
          <a:p>
            <a:pPr marL="0" indent="0">
              <a:buNone/>
            </a:pPr>
            <a:r>
              <a:rPr lang="ja-JP" altLang="en-US" sz="2000" dirty="0"/>
              <a:t>本書は、本書に記載した要件・技術・方式に関する内容が変更されないこと、および出典を明示いただくことを前提に、無償でその全部または一部を複製、翻案、翻訳、転記、引用、公衆送信等して利用できます。なお、全体または一部を複製、翻案、翻訳された場合は、本書にある著作権表示および利用条件を明示してください。</a:t>
            </a:r>
            <a:endParaRPr lang="en-US" altLang="ja-JP" sz="2000" dirty="0"/>
          </a:p>
          <a:p>
            <a:pPr marL="0" indent="0">
              <a:buNone/>
            </a:pPr>
            <a:endParaRPr lang="ja-JP" altLang="en-US" sz="2000" dirty="0"/>
          </a:p>
          <a:p>
            <a:pPr marL="0" indent="0">
              <a:buNone/>
            </a:pPr>
            <a:r>
              <a:rPr lang="ja-JP" altLang="en-US" sz="2000" dirty="0"/>
              <a:t>＜免責事項＞</a:t>
            </a:r>
          </a:p>
          <a:p>
            <a:pPr marL="0" indent="0">
              <a:buNone/>
            </a:pPr>
            <a:r>
              <a:rPr lang="ja-JP" altLang="en-US" sz="2000" dirty="0"/>
              <a:t>本書の著作権者は、本書の記載内容に関して、その正確性、商品性、利用目的への適合性等に関して保証するものではなく、特許権、著作権、その他の権利を侵害していないことを保証するものでもありません。本書の利用により生じた損害について、本書の著作権者は、法律上のいかなる責任も負いません。</a:t>
            </a:r>
            <a:endParaRPr kumimoji="1" lang="ja-JP" altLang="en-US" sz="2000" dirty="0"/>
          </a:p>
        </p:txBody>
      </p:sp>
    </p:spTree>
    <p:extLst>
      <p:ext uri="{BB962C8B-B14F-4D97-AF65-F5344CB8AC3E}">
        <p14:creationId xmlns:p14="http://schemas.microsoft.com/office/powerpoint/2010/main" val="8651055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a:t>環境</a:t>
            </a:r>
            <a:r>
              <a:rPr lang="ja-JP" altLang="en-US" dirty="0"/>
              <a:t>構築</a:t>
            </a:r>
            <a:endParaRPr kumimoji="1" lang="ja-JP" altLang="en-US" dirty="0"/>
          </a:p>
        </p:txBody>
      </p:sp>
      <p:sp>
        <p:nvSpPr>
          <p:cNvPr id="3" name="コンテンツ プレースホルダー 2"/>
          <p:cNvSpPr>
            <a:spLocks noGrp="1"/>
          </p:cNvSpPr>
          <p:nvPr>
            <p:ph idx="1"/>
          </p:nvPr>
        </p:nvSpPr>
        <p:spPr>
          <a:xfrm>
            <a:off x="838200" y="1825625"/>
            <a:ext cx="10515600" cy="4667250"/>
          </a:xfrm>
        </p:spPr>
        <p:txBody>
          <a:bodyPr>
            <a:normAutofit lnSpcReduction="10000"/>
          </a:bodyPr>
          <a:lstStyle/>
          <a:p>
            <a:r>
              <a:rPr lang="en-US" altLang="ja-JP" dirty="0"/>
              <a:t>Python</a:t>
            </a:r>
            <a:r>
              <a:rPr lang="ja-JP" altLang="en-US" dirty="0"/>
              <a:t>の利用環境を構築するために</a:t>
            </a:r>
            <a:r>
              <a:rPr lang="en-US" altLang="ja-JP" dirty="0"/>
              <a:t>Anadonca3</a:t>
            </a:r>
            <a:r>
              <a:rPr lang="ja-JP" altLang="en-US" dirty="0"/>
              <a:t>と呼ばれるオープンソースの製品を使用します．最新版の</a:t>
            </a:r>
            <a:r>
              <a:rPr lang="en-US" altLang="ja-JP" dirty="0">
                <a:solidFill>
                  <a:srgbClr val="FF0000"/>
                </a:solidFill>
              </a:rPr>
              <a:t>Anaconda3-2024.02-1 </a:t>
            </a:r>
            <a:r>
              <a:rPr lang="ja-JP" altLang="en-US" dirty="0"/>
              <a:t>（</a:t>
            </a:r>
            <a:r>
              <a:rPr lang="en-US" altLang="ja-JP" dirty="0"/>
              <a:t>Python3.11</a:t>
            </a:r>
            <a:r>
              <a:rPr lang="ja-JP" altLang="en-US" dirty="0"/>
              <a:t>）をインストールしたノートパソコンをご用意ください．</a:t>
            </a:r>
          </a:p>
          <a:p>
            <a:r>
              <a:rPr lang="ja-JP" altLang="en-US" dirty="0"/>
              <a:t>使用する</a:t>
            </a:r>
            <a:r>
              <a:rPr lang="en-US" altLang="ja-JP" dirty="0"/>
              <a:t>Python</a:t>
            </a:r>
            <a:r>
              <a:rPr lang="ja-JP" altLang="en-US" dirty="0"/>
              <a:t>のライブラリは，</a:t>
            </a:r>
            <a:r>
              <a:rPr lang="en-US" altLang="ja-JP" dirty="0" err="1"/>
              <a:t>numpy</a:t>
            </a:r>
            <a:r>
              <a:rPr lang="ja-JP" altLang="en-US" dirty="0" err="1"/>
              <a:t>，</a:t>
            </a:r>
            <a:r>
              <a:rPr lang="en-US" altLang="ja-JP" dirty="0" err="1"/>
              <a:t>matplotlib</a:t>
            </a:r>
            <a:r>
              <a:rPr lang="ja-JP" altLang="en-US" dirty="0" err="1"/>
              <a:t>，</a:t>
            </a:r>
            <a:r>
              <a:rPr lang="en-US" altLang="ja-JP" dirty="0" err="1"/>
              <a:t>seaborn</a:t>
            </a:r>
            <a:r>
              <a:rPr lang="ja-JP" altLang="en-US" dirty="0" err="1"/>
              <a:t>，</a:t>
            </a:r>
            <a:r>
              <a:rPr lang="en-US" altLang="ja-JP" dirty="0" err="1"/>
              <a:t>datetime</a:t>
            </a:r>
            <a:r>
              <a:rPr lang="ja-JP" altLang="en-US" dirty="0" err="1"/>
              <a:t>，</a:t>
            </a:r>
            <a:r>
              <a:rPr lang="en-US" altLang="ja-JP" dirty="0"/>
              <a:t>pandas</a:t>
            </a:r>
            <a:r>
              <a:rPr lang="ja-JP" altLang="en-US" dirty="0" err="1"/>
              <a:t>，</a:t>
            </a:r>
            <a:r>
              <a:rPr lang="en-US" altLang="ja-JP" dirty="0" err="1"/>
              <a:t>sklearn</a:t>
            </a:r>
            <a:r>
              <a:rPr lang="ja-JP" altLang="en-US" dirty="0"/>
              <a:t>です．最新版の</a:t>
            </a:r>
            <a:r>
              <a:rPr lang="en-US" altLang="ja-JP" dirty="0"/>
              <a:t>Anaconda3</a:t>
            </a:r>
            <a:r>
              <a:rPr lang="ja-JP" altLang="en-US" dirty="0"/>
              <a:t>でなくとも動作すると考えられますが，当日のトラブル回避のため最新版をご利用いただけるようお願いします．事情があり旧版を利用する場合，最低限，サンプルプログラムの動作確認をお願いいたします。</a:t>
            </a:r>
          </a:p>
          <a:p>
            <a:r>
              <a:rPr lang="en-US" altLang="ja-JP" dirty="0"/>
              <a:t>Anaconda3</a:t>
            </a:r>
            <a:r>
              <a:rPr lang="ja-JP" altLang="en-US" dirty="0"/>
              <a:t>環境は以下の情報（</a:t>
            </a:r>
            <a:r>
              <a:rPr lang="en-US" altLang="ja-JP" dirty="0"/>
              <a:t>Windows 64bit</a:t>
            </a:r>
            <a:r>
              <a:rPr lang="ja-JP" altLang="en-US" dirty="0"/>
              <a:t>版のみ）を参考にご自身で事前にインストールして，このファイルと一緒に圧縮されていたサンプルプログラムで動作確認をしてください．環境構築に必要な時間は，ご利用の環境にも依りますがおよそ</a:t>
            </a:r>
            <a:r>
              <a:rPr lang="en-US" altLang="ja-JP" dirty="0">
                <a:solidFill>
                  <a:srgbClr val="FF0000"/>
                </a:solidFill>
              </a:rPr>
              <a:t>30</a:t>
            </a:r>
            <a:r>
              <a:rPr lang="ja-JP" altLang="en-US" dirty="0">
                <a:solidFill>
                  <a:srgbClr val="FF0000"/>
                </a:solidFill>
              </a:rPr>
              <a:t>分程度</a:t>
            </a:r>
            <a:r>
              <a:rPr lang="ja-JP" altLang="en-US" dirty="0"/>
              <a:t>です．</a:t>
            </a:r>
            <a:endParaRPr lang="en-US" altLang="ja-JP" dirty="0"/>
          </a:p>
        </p:txBody>
      </p:sp>
    </p:spTree>
    <p:extLst>
      <p:ext uri="{BB962C8B-B14F-4D97-AF65-F5344CB8AC3E}">
        <p14:creationId xmlns:p14="http://schemas.microsoft.com/office/powerpoint/2010/main" val="33157251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2C2477E-BB3D-54BF-BD84-363E9D9D5E56}"/>
              </a:ext>
            </a:extLst>
          </p:cNvPr>
          <p:cNvSpPr>
            <a:spLocks noGrp="1"/>
          </p:cNvSpPr>
          <p:nvPr>
            <p:ph type="title"/>
          </p:nvPr>
        </p:nvSpPr>
        <p:spPr/>
        <p:txBody>
          <a:bodyPr/>
          <a:lstStyle/>
          <a:p>
            <a:r>
              <a:rPr kumimoji="1" lang="ja-JP" altLang="en-US" dirty="0"/>
              <a:t>環境</a:t>
            </a:r>
            <a:r>
              <a:rPr lang="ja-JP" altLang="en-US" dirty="0"/>
              <a:t>構築</a:t>
            </a:r>
            <a:endParaRPr kumimoji="1" lang="ja-JP" altLang="en-US" dirty="0"/>
          </a:p>
        </p:txBody>
      </p:sp>
      <p:sp>
        <p:nvSpPr>
          <p:cNvPr id="3" name="コンテンツ プレースホルダー 2">
            <a:extLst>
              <a:ext uri="{FF2B5EF4-FFF2-40B4-BE49-F238E27FC236}">
                <a16:creationId xmlns:a16="http://schemas.microsoft.com/office/drawing/2014/main" id="{1839B987-935F-690F-AF2B-340C711853DE}"/>
              </a:ext>
            </a:extLst>
          </p:cNvPr>
          <p:cNvSpPr>
            <a:spLocks noGrp="1"/>
          </p:cNvSpPr>
          <p:nvPr>
            <p:ph idx="1"/>
          </p:nvPr>
        </p:nvSpPr>
        <p:spPr>
          <a:xfrm>
            <a:off x="635431" y="1511085"/>
            <a:ext cx="11290515" cy="4665878"/>
          </a:xfrm>
        </p:spPr>
        <p:txBody>
          <a:bodyPr>
            <a:normAutofit lnSpcReduction="10000"/>
          </a:bodyPr>
          <a:lstStyle/>
          <a:p>
            <a:pPr marL="0" indent="0">
              <a:buNone/>
            </a:pPr>
            <a:r>
              <a:rPr kumimoji="1" lang="ja-JP" altLang="en-US" dirty="0"/>
              <a:t>今後開催予定の</a:t>
            </a:r>
            <a:endParaRPr kumimoji="1" lang="en-US" altLang="ja-JP" dirty="0"/>
          </a:p>
          <a:p>
            <a:pPr marL="0" indent="0">
              <a:buNone/>
            </a:pPr>
            <a:r>
              <a:rPr kumimoji="1" lang="ja-JP" altLang="en-US" dirty="0"/>
              <a:t>　「気象庁</a:t>
            </a:r>
            <a:r>
              <a:rPr kumimoji="1" lang="en-US" altLang="ja-JP" dirty="0"/>
              <a:t>GPV</a:t>
            </a:r>
            <a:r>
              <a:rPr kumimoji="1" lang="ja-JP" altLang="en-US" dirty="0"/>
              <a:t>データ分析チャレンジ！ </a:t>
            </a:r>
            <a:r>
              <a:rPr kumimoji="1" lang="en-US" altLang="ja-JP" dirty="0"/>
              <a:t>Python</a:t>
            </a:r>
            <a:r>
              <a:rPr kumimoji="1" lang="ja-JP" altLang="en-US" dirty="0"/>
              <a:t>版（</a:t>
            </a:r>
            <a:r>
              <a:rPr kumimoji="1" lang="en-US" altLang="ja-JP" dirty="0"/>
              <a:t>2024</a:t>
            </a:r>
            <a:r>
              <a:rPr kumimoji="1" lang="ja-JP" altLang="en-US" dirty="0"/>
              <a:t>年</a:t>
            </a:r>
            <a:r>
              <a:rPr kumimoji="1" lang="en-US" altLang="ja-JP" dirty="0"/>
              <a:t>7</a:t>
            </a:r>
            <a:r>
              <a:rPr kumimoji="1" lang="ja-JP" altLang="en-US" dirty="0"/>
              <a:t>月）」</a:t>
            </a:r>
            <a:endParaRPr kumimoji="1" lang="en-US" altLang="ja-JP" dirty="0"/>
          </a:p>
          <a:p>
            <a:pPr marL="0" indent="0">
              <a:buNone/>
            </a:pPr>
            <a:r>
              <a:rPr kumimoji="1" lang="ja-JP" altLang="en-US" dirty="0"/>
              <a:t>　「気象庁</a:t>
            </a:r>
            <a:r>
              <a:rPr kumimoji="1" lang="en-US" altLang="ja-JP" dirty="0"/>
              <a:t>GPV</a:t>
            </a:r>
            <a:r>
              <a:rPr kumimoji="1" lang="ja-JP" altLang="en-US" dirty="0"/>
              <a:t>データ分析チャレンジ！ 基礎編（</a:t>
            </a:r>
            <a:r>
              <a:rPr kumimoji="1" lang="en-US" altLang="ja-JP" dirty="0"/>
              <a:t>2024</a:t>
            </a:r>
            <a:r>
              <a:rPr kumimoji="1" lang="ja-JP" altLang="en-US" dirty="0"/>
              <a:t>年</a:t>
            </a:r>
            <a:r>
              <a:rPr kumimoji="1" lang="en-US" altLang="ja-JP" dirty="0"/>
              <a:t>11</a:t>
            </a:r>
            <a:r>
              <a:rPr kumimoji="1" lang="ja-JP" altLang="en-US" dirty="0"/>
              <a:t>月予定）」</a:t>
            </a:r>
            <a:endParaRPr kumimoji="1" lang="en-US" altLang="ja-JP" dirty="0"/>
          </a:p>
          <a:p>
            <a:pPr marL="0" indent="0">
              <a:buNone/>
            </a:pPr>
            <a:r>
              <a:rPr kumimoji="1" lang="ja-JP" altLang="en-US" dirty="0"/>
              <a:t>　「農研機構メッシュ農業気象データ分析チャレンジ！ （</a:t>
            </a:r>
            <a:r>
              <a:rPr kumimoji="1" lang="en-US" altLang="ja-JP" dirty="0"/>
              <a:t>2024</a:t>
            </a:r>
            <a:r>
              <a:rPr kumimoji="1" lang="ja-JP" altLang="en-US" dirty="0"/>
              <a:t>年</a:t>
            </a:r>
            <a:r>
              <a:rPr kumimoji="1" lang="en-US" altLang="ja-JP" dirty="0"/>
              <a:t>12</a:t>
            </a:r>
            <a:r>
              <a:rPr kumimoji="1" lang="ja-JP" altLang="en-US" dirty="0"/>
              <a:t>月予定）」</a:t>
            </a:r>
            <a:endParaRPr kumimoji="1" lang="en-US" altLang="ja-JP" dirty="0"/>
          </a:p>
          <a:p>
            <a:pPr marL="0" indent="0">
              <a:buNone/>
            </a:pPr>
            <a:r>
              <a:rPr kumimoji="1" lang="ja-JP" altLang="en-US" dirty="0"/>
              <a:t>にご参加予定の方へ，以下の点にご留意ください．</a:t>
            </a:r>
            <a:endParaRPr kumimoji="1" lang="en-US" altLang="ja-JP" dirty="0"/>
          </a:p>
          <a:p>
            <a:pPr marL="0" indent="0">
              <a:buNone/>
            </a:pPr>
            <a:endParaRPr kumimoji="1" lang="en-US" altLang="ja-JP" dirty="0"/>
          </a:p>
          <a:p>
            <a:pPr marL="0" indent="0">
              <a:buNone/>
            </a:pPr>
            <a:r>
              <a:rPr kumimoji="1" lang="ja-JP" altLang="en-US" dirty="0"/>
              <a:t>教材一式をセットアップするアカウントを</a:t>
            </a:r>
            <a:r>
              <a:rPr kumimoji="1" lang="en-US" altLang="ja-JP" dirty="0"/>
              <a:t>PC</a:t>
            </a:r>
            <a:r>
              <a:rPr kumimoji="1" lang="ja-JP" altLang="en-US" dirty="0"/>
              <a:t>に用意してください。普段お使いのアカウントでも、研修用に新規作成してもかまいません。ただし、アカウント名は半角のアルファベットと数字だけで構成され、かつ、空白文字が用いられていないことが必要なので、漢字氏名等のアカウントをご利用の方は新規作成してください。</a:t>
            </a:r>
          </a:p>
        </p:txBody>
      </p:sp>
      <p:sp>
        <p:nvSpPr>
          <p:cNvPr id="4" name="正方形/長方形 3">
            <a:extLst>
              <a:ext uri="{FF2B5EF4-FFF2-40B4-BE49-F238E27FC236}">
                <a16:creationId xmlns:a16="http://schemas.microsoft.com/office/drawing/2014/main" id="{017689D3-0219-4903-C393-DE12C2F7280D}"/>
              </a:ext>
            </a:extLst>
          </p:cNvPr>
          <p:cNvSpPr/>
          <p:nvPr/>
        </p:nvSpPr>
        <p:spPr>
          <a:xfrm>
            <a:off x="635431" y="4155439"/>
            <a:ext cx="11290515" cy="2021523"/>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Tree>
    <p:extLst>
      <p:ext uri="{BB962C8B-B14F-4D97-AF65-F5344CB8AC3E}">
        <p14:creationId xmlns:p14="http://schemas.microsoft.com/office/powerpoint/2010/main" val="17297865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66F2C624-5720-13A0-F777-25A4F31FFB99}"/>
              </a:ext>
            </a:extLst>
          </p:cNvPr>
          <p:cNvPicPr>
            <a:picLocks noChangeAspect="1"/>
          </p:cNvPicPr>
          <p:nvPr/>
        </p:nvPicPr>
        <p:blipFill>
          <a:blip r:embed="rId2"/>
          <a:stretch>
            <a:fillRect/>
          </a:stretch>
        </p:blipFill>
        <p:spPr>
          <a:xfrm>
            <a:off x="1552681" y="1335865"/>
            <a:ext cx="9086637" cy="5522135"/>
          </a:xfrm>
          <a:prstGeom prst="rect">
            <a:avLst/>
          </a:prstGeom>
        </p:spPr>
      </p:pic>
      <p:sp>
        <p:nvSpPr>
          <p:cNvPr id="2" name="タイトル 1"/>
          <p:cNvSpPr>
            <a:spLocks noGrp="1"/>
          </p:cNvSpPr>
          <p:nvPr>
            <p:ph type="title"/>
          </p:nvPr>
        </p:nvSpPr>
        <p:spPr/>
        <p:txBody>
          <a:bodyPr/>
          <a:lstStyle/>
          <a:p>
            <a:r>
              <a:rPr lang="en-US" altLang="ja-JP" dirty="0">
                <a:hlinkClick r:id="rId3"/>
              </a:rPr>
              <a:t>https://www.anaconda.com/</a:t>
            </a:r>
            <a:r>
              <a:rPr lang="ja-JP" altLang="en-US" dirty="0"/>
              <a:t>　にアクセス</a:t>
            </a:r>
            <a:endParaRPr kumimoji="1" lang="ja-JP" altLang="en-US" dirty="0"/>
          </a:p>
        </p:txBody>
      </p:sp>
      <p:sp>
        <p:nvSpPr>
          <p:cNvPr id="6" name="テキスト ボックス 5"/>
          <p:cNvSpPr txBox="1"/>
          <p:nvPr/>
        </p:nvSpPr>
        <p:spPr>
          <a:xfrm>
            <a:off x="8558303" y="2834640"/>
            <a:ext cx="1839863" cy="646331"/>
          </a:xfrm>
          <a:prstGeom prst="rect">
            <a:avLst/>
          </a:prstGeom>
          <a:noFill/>
        </p:spPr>
        <p:txBody>
          <a:bodyPr wrap="none" rtlCol="0">
            <a:spAutoFit/>
          </a:bodyPr>
          <a:lstStyle/>
          <a:p>
            <a:r>
              <a:rPr kumimoji="1" lang="ja-JP" altLang="en-US" dirty="0">
                <a:solidFill>
                  <a:srgbClr val="FF0000"/>
                </a:solidFill>
              </a:rPr>
              <a:t>「</a:t>
            </a:r>
            <a:r>
              <a:rPr kumimoji="1" lang="en-US" altLang="ja-JP" dirty="0">
                <a:solidFill>
                  <a:srgbClr val="FF0000"/>
                </a:solidFill>
              </a:rPr>
              <a:t>Free Download</a:t>
            </a:r>
            <a:r>
              <a:rPr kumimoji="1" lang="ja-JP" altLang="en-US" dirty="0">
                <a:solidFill>
                  <a:srgbClr val="FF0000"/>
                </a:solidFill>
              </a:rPr>
              <a:t>」</a:t>
            </a:r>
            <a:endParaRPr kumimoji="1" lang="en-US" altLang="ja-JP" dirty="0">
              <a:solidFill>
                <a:srgbClr val="FF0000"/>
              </a:solidFill>
            </a:endParaRPr>
          </a:p>
          <a:p>
            <a:r>
              <a:rPr kumimoji="1" lang="ja-JP" altLang="en-US" dirty="0">
                <a:solidFill>
                  <a:srgbClr val="FF0000"/>
                </a:solidFill>
              </a:rPr>
              <a:t>をクリック</a:t>
            </a:r>
          </a:p>
        </p:txBody>
      </p:sp>
      <p:sp>
        <p:nvSpPr>
          <p:cNvPr id="8" name="右矢印 4">
            <a:extLst>
              <a:ext uri="{FF2B5EF4-FFF2-40B4-BE49-F238E27FC236}">
                <a16:creationId xmlns:a16="http://schemas.microsoft.com/office/drawing/2014/main" id="{72E26D38-A51C-42D0-3D3A-0A358D644DE1}"/>
              </a:ext>
            </a:extLst>
          </p:cNvPr>
          <p:cNvSpPr/>
          <p:nvPr/>
        </p:nvSpPr>
        <p:spPr>
          <a:xfrm rot="16200000">
            <a:off x="8878754" y="2068830"/>
            <a:ext cx="822960" cy="70866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079325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図 9">
            <a:extLst>
              <a:ext uri="{FF2B5EF4-FFF2-40B4-BE49-F238E27FC236}">
                <a16:creationId xmlns:a16="http://schemas.microsoft.com/office/drawing/2014/main" id="{06CD2740-9DE4-8621-A815-7D4B0CA502D6}"/>
              </a:ext>
            </a:extLst>
          </p:cNvPr>
          <p:cNvPicPr>
            <a:picLocks noChangeAspect="1"/>
          </p:cNvPicPr>
          <p:nvPr/>
        </p:nvPicPr>
        <p:blipFill>
          <a:blip r:embed="rId2"/>
          <a:stretch>
            <a:fillRect/>
          </a:stretch>
        </p:blipFill>
        <p:spPr>
          <a:xfrm>
            <a:off x="703960" y="0"/>
            <a:ext cx="10784079" cy="6858000"/>
          </a:xfrm>
          <a:prstGeom prst="rect">
            <a:avLst/>
          </a:prstGeom>
        </p:spPr>
      </p:pic>
      <p:sp>
        <p:nvSpPr>
          <p:cNvPr id="5" name="テキスト ボックス 4">
            <a:extLst>
              <a:ext uri="{FF2B5EF4-FFF2-40B4-BE49-F238E27FC236}">
                <a16:creationId xmlns:a16="http://schemas.microsoft.com/office/drawing/2014/main" id="{5AC7F93F-EED2-DE94-5133-A5434D032C58}"/>
              </a:ext>
            </a:extLst>
          </p:cNvPr>
          <p:cNvSpPr txBox="1"/>
          <p:nvPr/>
        </p:nvSpPr>
        <p:spPr>
          <a:xfrm>
            <a:off x="7857954" y="5305307"/>
            <a:ext cx="2621230" cy="369332"/>
          </a:xfrm>
          <a:prstGeom prst="rect">
            <a:avLst/>
          </a:prstGeom>
          <a:noFill/>
        </p:spPr>
        <p:txBody>
          <a:bodyPr wrap="none" rtlCol="0">
            <a:spAutoFit/>
          </a:bodyPr>
          <a:lstStyle/>
          <a:p>
            <a:r>
              <a:rPr kumimoji="1" lang="en-US" altLang="ja-JP" dirty="0">
                <a:solidFill>
                  <a:srgbClr val="FF0000"/>
                </a:solidFill>
              </a:rPr>
              <a:t>Skip registration</a:t>
            </a:r>
            <a:r>
              <a:rPr kumimoji="1" lang="ja-JP" altLang="en-US" dirty="0">
                <a:solidFill>
                  <a:srgbClr val="FF0000"/>
                </a:solidFill>
              </a:rPr>
              <a:t>をクリック</a:t>
            </a:r>
          </a:p>
        </p:txBody>
      </p:sp>
      <p:sp>
        <p:nvSpPr>
          <p:cNvPr id="6" name="右矢印 4">
            <a:extLst>
              <a:ext uri="{FF2B5EF4-FFF2-40B4-BE49-F238E27FC236}">
                <a16:creationId xmlns:a16="http://schemas.microsoft.com/office/drawing/2014/main" id="{BC33D824-B764-2C0B-0A1E-067DF393C81B}"/>
              </a:ext>
            </a:extLst>
          </p:cNvPr>
          <p:cNvSpPr/>
          <p:nvPr/>
        </p:nvSpPr>
        <p:spPr>
          <a:xfrm rot="10800000">
            <a:off x="8583997" y="4596646"/>
            <a:ext cx="822960" cy="70866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2927862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descr="グラフィカル ユーザー インターフェイス, アプリケーション, Word&#10;&#10;自動的に生成された説明">
            <a:extLst>
              <a:ext uri="{FF2B5EF4-FFF2-40B4-BE49-F238E27FC236}">
                <a16:creationId xmlns:a16="http://schemas.microsoft.com/office/drawing/2014/main" id="{7585B7A8-0D01-2032-DD87-7ECB644FFF2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3960" y="0"/>
            <a:ext cx="10784079" cy="6858000"/>
          </a:xfrm>
          <a:prstGeom prst="rect">
            <a:avLst/>
          </a:prstGeom>
        </p:spPr>
      </p:pic>
      <p:sp>
        <p:nvSpPr>
          <p:cNvPr id="4" name="テキスト ボックス 3">
            <a:extLst>
              <a:ext uri="{FF2B5EF4-FFF2-40B4-BE49-F238E27FC236}">
                <a16:creationId xmlns:a16="http://schemas.microsoft.com/office/drawing/2014/main" id="{190367DE-6BE9-7576-20A5-B54D7B5B075E}"/>
              </a:ext>
            </a:extLst>
          </p:cNvPr>
          <p:cNvSpPr txBox="1"/>
          <p:nvPr/>
        </p:nvSpPr>
        <p:spPr>
          <a:xfrm>
            <a:off x="462744" y="5176004"/>
            <a:ext cx="2244525" cy="646331"/>
          </a:xfrm>
          <a:prstGeom prst="rect">
            <a:avLst/>
          </a:prstGeom>
          <a:noFill/>
        </p:spPr>
        <p:txBody>
          <a:bodyPr wrap="none" rtlCol="0">
            <a:spAutoFit/>
          </a:bodyPr>
          <a:lstStyle/>
          <a:p>
            <a:r>
              <a:rPr lang="ja-JP" altLang="en-US" dirty="0">
                <a:solidFill>
                  <a:srgbClr val="FF0000"/>
                </a:solidFill>
              </a:rPr>
              <a:t>ここ</a:t>
            </a:r>
            <a:r>
              <a:rPr kumimoji="1" lang="ja-JP" altLang="en-US" dirty="0">
                <a:solidFill>
                  <a:srgbClr val="FF0000"/>
                </a:solidFill>
              </a:rPr>
              <a:t>をクリック</a:t>
            </a:r>
            <a:endParaRPr kumimoji="1" lang="en-US" altLang="ja-JP" dirty="0">
              <a:solidFill>
                <a:srgbClr val="FF0000"/>
              </a:solidFill>
            </a:endParaRPr>
          </a:p>
          <a:p>
            <a:r>
              <a:rPr lang="ja-JP" altLang="en-US" dirty="0">
                <a:solidFill>
                  <a:srgbClr val="FF0000"/>
                </a:solidFill>
              </a:rPr>
              <a:t>してダウンロード開始</a:t>
            </a:r>
            <a:endParaRPr kumimoji="1" lang="ja-JP" altLang="en-US" dirty="0">
              <a:solidFill>
                <a:srgbClr val="FF0000"/>
              </a:solidFill>
            </a:endParaRPr>
          </a:p>
        </p:txBody>
      </p:sp>
      <p:sp>
        <p:nvSpPr>
          <p:cNvPr id="5" name="右矢印 4">
            <a:extLst>
              <a:ext uri="{FF2B5EF4-FFF2-40B4-BE49-F238E27FC236}">
                <a16:creationId xmlns:a16="http://schemas.microsoft.com/office/drawing/2014/main" id="{6ED85FF4-E0B6-8FB2-2BB4-018B55404DEA}"/>
              </a:ext>
            </a:extLst>
          </p:cNvPr>
          <p:cNvSpPr/>
          <p:nvPr/>
        </p:nvSpPr>
        <p:spPr>
          <a:xfrm rot="5400000">
            <a:off x="3166177" y="5328166"/>
            <a:ext cx="822960" cy="70866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a:extLst>
              <a:ext uri="{FF2B5EF4-FFF2-40B4-BE49-F238E27FC236}">
                <a16:creationId xmlns:a16="http://schemas.microsoft.com/office/drawing/2014/main" id="{8716262E-76C7-91A3-6111-C2296791AC9C}"/>
              </a:ext>
            </a:extLst>
          </p:cNvPr>
          <p:cNvSpPr txBox="1"/>
          <p:nvPr/>
        </p:nvSpPr>
        <p:spPr>
          <a:xfrm>
            <a:off x="6095999" y="3933944"/>
            <a:ext cx="3001143" cy="369332"/>
          </a:xfrm>
          <a:prstGeom prst="rect">
            <a:avLst/>
          </a:prstGeom>
          <a:noFill/>
        </p:spPr>
        <p:txBody>
          <a:bodyPr wrap="none" rtlCol="0">
            <a:spAutoFit/>
          </a:bodyPr>
          <a:lstStyle/>
          <a:p>
            <a:r>
              <a:rPr kumimoji="1" lang="en-US" altLang="ja-JP" dirty="0">
                <a:solidFill>
                  <a:srgbClr val="FF0000"/>
                </a:solidFill>
              </a:rPr>
              <a:t>Mac</a:t>
            </a:r>
            <a:r>
              <a:rPr kumimoji="1" lang="ja-JP" altLang="en-US" dirty="0">
                <a:solidFill>
                  <a:srgbClr val="FF0000"/>
                </a:solidFill>
              </a:rPr>
              <a:t>や</a:t>
            </a:r>
            <a:r>
              <a:rPr kumimoji="1" lang="en-US" altLang="ja-JP" dirty="0">
                <a:solidFill>
                  <a:srgbClr val="FF0000"/>
                </a:solidFill>
              </a:rPr>
              <a:t>Linux</a:t>
            </a:r>
            <a:r>
              <a:rPr kumimoji="1" lang="ja-JP" altLang="en-US" dirty="0">
                <a:solidFill>
                  <a:srgbClr val="FF0000"/>
                </a:solidFill>
              </a:rPr>
              <a:t>でも利用できます</a:t>
            </a:r>
            <a:endParaRPr kumimoji="1" lang="en-US" altLang="ja-JP" dirty="0">
              <a:solidFill>
                <a:srgbClr val="FF0000"/>
              </a:solidFill>
            </a:endParaRPr>
          </a:p>
        </p:txBody>
      </p:sp>
    </p:spTree>
    <p:extLst>
      <p:ext uri="{BB962C8B-B14F-4D97-AF65-F5344CB8AC3E}">
        <p14:creationId xmlns:p14="http://schemas.microsoft.com/office/powerpoint/2010/main" val="13638053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descr="グラフィカル ユーザー インターフェイス, アプリケーション, Word&#10;&#10;自動的に生成された説明">
            <a:extLst>
              <a:ext uri="{FF2B5EF4-FFF2-40B4-BE49-F238E27FC236}">
                <a16:creationId xmlns:a16="http://schemas.microsoft.com/office/drawing/2014/main" id="{E6F223F7-5107-F864-4BF1-E5E7D0A083A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3960" y="0"/>
            <a:ext cx="10784079" cy="6858000"/>
          </a:xfrm>
          <a:prstGeom prst="rect">
            <a:avLst/>
          </a:prstGeom>
        </p:spPr>
      </p:pic>
      <p:sp>
        <p:nvSpPr>
          <p:cNvPr id="4" name="テキスト ボックス 3">
            <a:extLst>
              <a:ext uri="{FF2B5EF4-FFF2-40B4-BE49-F238E27FC236}">
                <a16:creationId xmlns:a16="http://schemas.microsoft.com/office/drawing/2014/main" id="{E747312C-94F7-0C17-47D5-B1C1539B3434}"/>
              </a:ext>
            </a:extLst>
          </p:cNvPr>
          <p:cNvSpPr txBox="1"/>
          <p:nvPr/>
        </p:nvSpPr>
        <p:spPr>
          <a:xfrm>
            <a:off x="8851216" y="2769881"/>
            <a:ext cx="2986271" cy="2862322"/>
          </a:xfrm>
          <a:prstGeom prst="rect">
            <a:avLst/>
          </a:prstGeom>
          <a:noFill/>
          <a:ln>
            <a:solidFill>
              <a:srgbClr val="FF0000"/>
            </a:solidFill>
          </a:ln>
        </p:spPr>
        <p:txBody>
          <a:bodyPr wrap="square" rtlCol="0">
            <a:spAutoFit/>
          </a:bodyPr>
          <a:lstStyle/>
          <a:p>
            <a:r>
              <a:rPr lang="ja-JP" altLang="en-US" dirty="0">
                <a:solidFill>
                  <a:srgbClr val="FF0000"/>
                </a:solidFill>
              </a:rPr>
              <a:t>ダウンロードできたらこちらをクリックしてインストールを開始します．</a:t>
            </a:r>
            <a:endParaRPr lang="en-US" altLang="ja-JP" dirty="0">
              <a:solidFill>
                <a:srgbClr val="FF0000"/>
              </a:solidFill>
            </a:endParaRPr>
          </a:p>
          <a:p>
            <a:endParaRPr lang="en-US" altLang="ja-JP" dirty="0">
              <a:solidFill>
                <a:srgbClr val="FF0000"/>
              </a:solidFill>
            </a:endParaRPr>
          </a:p>
          <a:p>
            <a:r>
              <a:rPr lang="ja-JP" altLang="en-US" dirty="0">
                <a:solidFill>
                  <a:srgbClr val="FF0000"/>
                </a:solidFill>
              </a:rPr>
              <a:t>見つからない場合，</a:t>
            </a:r>
            <a:endParaRPr lang="en-US" altLang="ja-JP" dirty="0">
              <a:solidFill>
                <a:srgbClr val="FF0000"/>
              </a:solidFill>
            </a:endParaRPr>
          </a:p>
          <a:p>
            <a:r>
              <a:rPr lang="en-US" altLang="ja-JP" dirty="0">
                <a:solidFill>
                  <a:srgbClr val="FF0000"/>
                </a:solidFill>
              </a:rPr>
              <a:t>C:\Users\</a:t>
            </a:r>
            <a:r>
              <a:rPr lang="ja-JP" altLang="en-US" dirty="0">
                <a:solidFill>
                  <a:srgbClr val="FF0000"/>
                </a:solidFill>
              </a:rPr>
              <a:t>（ユーザ名）</a:t>
            </a:r>
            <a:r>
              <a:rPr lang="en-US" altLang="ja-JP" dirty="0">
                <a:solidFill>
                  <a:srgbClr val="FF0000"/>
                </a:solidFill>
              </a:rPr>
              <a:t>\Downloads</a:t>
            </a:r>
            <a:r>
              <a:rPr lang="ja-JP" altLang="en-US" dirty="0">
                <a:solidFill>
                  <a:srgbClr val="FF0000"/>
                </a:solidFill>
              </a:rPr>
              <a:t>の中に</a:t>
            </a:r>
            <a:endParaRPr lang="en-US" altLang="ja-JP" dirty="0">
              <a:solidFill>
                <a:srgbClr val="FF0000"/>
              </a:solidFill>
            </a:endParaRPr>
          </a:p>
          <a:p>
            <a:r>
              <a:rPr lang="en-US" altLang="ja-JP" dirty="0">
                <a:solidFill>
                  <a:srgbClr val="FF0000"/>
                </a:solidFill>
              </a:rPr>
              <a:t>Anaconda3-2024.02-1-Windows-x86_64.exe</a:t>
            </a:r>
            <a:r>
              <a:rPr lang="ja-JP" altLang="en-US" dirty="0">
                <a:solidFill>
                  <a:srgbClr val="FF0000"/>
                </a:solidFill>
              </a:rPr>
              <a:t>があります</a:t>
            </a:r>
            <a:endParaRPr lang="en-US" altLang="ja-JP" dirty="0">
              <a:solidFill>
                <a:srgbClr val="FF0000"/>
              </a:solidFill>
            </a:endParaRPr>
          </a:p>
        </p:txBody>
      </p:sp>
      <p:sp>
        <p:nvSpPr>
          <p:cNvPr id="5" name="右矢印 4">
            <a:extLst>
              <a:ext uri="{FF2B5EF4-FFF2-40B4-BE49-F238E27FC236}">
                <a16:creationId xmlns:a16="http://schemas.microsoft.com/office/drawing/2014/main" id="{ECDBF067-BA25-D27A-DAD0-5B7367874962}"/>
              </a:ext>
            </a:extLst>
          </p:cNvPr>
          <p:cNvSpPr/>
          <p:nvPr/>
        </p:nvSpPr>
        <p:spPr>
          <a:xfrm rot="16200000">
            <a:off x="9197074" y="1919471"/>
            <a:ext cx="822960" cy="708660"/>
          </a:xfrm>
          <a:prstGeom prst="rightArrow">
            <a:avLst>
              <a:gd name="adj1" fmla="val 50000"/>
              <a:gd name="adj2" fmla="val 613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a:extLst>
              <a:ext uri="{FF2B5EF4-FFF2-40B4-BE49-F238E27FC236}">
                <a16:creationId xmlns:a16="http://schemas.microsoft.com/office/drawing/2014/main" id="{0AFED879-973F-086F-B6B3-065C5C6654F1}"/>
              </a:ext>
            </a:extLst>
          </p:cNvPr>
          <p:cNvSpPr txBox="1"/>
          <p:nvPr/>
        </p:nvSpPr>
        <p:spPr>
          <a:xfrm>
            <a:off x="939973" y="938991"/>
            <a:ext cx="7035900" cy="923330"/>
          </a:xfrm>
          <a:prstGeom prst="rect">
            <a:avLst/>
          </a:prstGeom>
          <a:noFill/>
          <a:ln>
            <a:solidFill>
              <a:srgbClr val="FF0000"/>
            </a:solidFill>
          </a:ln>
        </p:spPr>
        <p:txBody>
          <a:bodyPr wrap="none" rtlCol="0">
            <a:spAutoFit/>
          </a:bodyPr>
          <a:lstStyle/>
          <a:p>
            <a:r>
              <a:rPr kumimoji="1" lang="ja-JP" altLang="en-US" dirty="0">
                <a:solidFill>
                  <a:srgbClr val="FF0000"/>
                </a:solidFill>
              </a:rPr>
              <a:t>ご利用の環境に応じて最新の</a:t>
            </a:r>
            <a:r>
              <a:rPr kumimoji="1" lang="en-US" altLang="ja-JP" dirty="0">
                <a:solidFill>
                  <a:srgbClr val="FF0000"/>
                </a:solidFill>
              </a:rPr>
              <a:t>Anaconda</a:t>
            </a:r>
            <a:r>
              <a:rPr kumimoji="1" lang="ja-JP" altLang="en-US" dirty="0">
                <a:solidFill>
                  <a:srgbClr val="FF0000"/>
                </a:solidFill>
              </a:rPr>
              <a:t>をインストールしてください</a:t>
            </a:r>
            <a:endParaRPr kumimoji="1" lang="en-US" altLang="ja-JP" dirty="0">
              <a:solidFill>
                <a:srgbClr val="FF0000"/>
              </a:solidFill>
            </a:endParaRPr>
          </a:p>
          <a:p>
            <a:pPr algn="ctr"/>
            <a:r>
              <a:rPr lang="ja-JP" altLang="en-US" dirty="0">
                <a:solidFill>
                  <a:srgbClr val="FF0000"/>
                </a:solidFill>
              </a:rPr>
              <a:t>（以降、</a:t>
            </a:r>
            <a:r>
              <a:rPr lang="en-US" altLang="ja-JP" dirty="0">
                <a:solidFill>
                  <a:srgbClr val="FF0000"/>
                </a:solidFill>
              </a:rPr>
              <a:t>64bit Windows</a:t>
            </a:r>
            <a:r>
              <a:rPr lang="ja-JP" altLang="en-US" dirty="0">
                <a:solidFill>
                  <a:srgbClr val="FF0000"/>
                </a:solidFill>
              </a:rPr>
              <a:t>マシンの場合を説明します）</a:t>
            </a:r>
            <a:endParaRPr lang="en-US" altLang="ja-JP" dirty="0">
              <a:solidFill>
                <a:srgbClr val="FF0000"/>
              </a:solidFill>
            </a:endParaRPr>
          </a:p>
          <a:p>
            <a:pPr algn="ctr"/>
            <a:r>
              <a:rPr kumimoji="1" lang="ja-JP" altLang="en-US" dirty="0">
                <a:solidFill>
                  <a:srgbClr val="FF0000"/>
                </a:solidFill>
              </a:rPr>
              <a:t>環境によってダウンロードには</a:t>
            </a:r>
            <a:r>
              <a:rPr lang="ja-JP" altLang="en-US" dirty="0">
                <a:solidFill>
                  <a:srgbClr val="FF0000"/>
                </a:solidFill>
              </a:rPr>
              <a:t>時間がかかります。気長に待ちましょう。</a:t>
            </a:r>
            <a:endParaRPr lang="en-US" altLang="ja-JP" dirty="0">
              <a:solidFill>
                <a:srgbClr val="FF0000"/>
              </a:solidFill>
            </a:endParaRPr>
          </a:p>
        </p:txBody>
      </p:sp>
    </p:spTree>
    <p:extLst>
      <p:ext uri="{BB962C8B-B14F-4D97-AF65-F5344CB8AC3E}">
        <p14:creationId xmlns:p14="http://schemas.microsoft.com/office/powerpoint/2010/main" val="6599184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図 7">
            <a:extLst>
              <a:ext uri="{FF2B5EF4-FFF2-40B4-BE49-F238E27FC236}">
                <a16:creationId xmlns:a16="http://schemas.microsoft.com/office/drawing/2014/main" id="{00113C6E-E10C-30B9-BC2F-B3996808B020}"/>
              </a:ext>
            </a:extLst>
          </p:cNvPr>
          <p:cNvPicPr>
            <a:picLocks noChangeAspect="1"/>
          </p:cNvPicPr>
          <p:nvPr/>
        </p:nvPicPr>
        <p:blipFill>
          <a:blip r:embed="rId2"/>
          <a:stretch>
            <a:fillRect/>
          </a:stretch>
        </p:blipFill>
        <p:spPr>
          <a:xfrm>
            <a:off x="3722164" y="1580990"/>
            <a:ext cx="4747671" cy="3696020"/>
          </a:xfrm>
          <a:prstGeom prst="rect">
            <a:avLst/>
          </a:prstGeom>
        </p:spPr>
      </p:pic>
      <p:sp>
        <p:nvSpPr>
          <p:cNvPr id="4" name="右矢印 3"/>
          <p:cNvSpPr/>
          <p:nvPr/>
        </p:nvSpPr>
        <p:spPr>
          <a:xfrm>
            <a:off x="5929558" y="4700492"/>
            <a:ext cx="822960" cy="70866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FF0000"/>
              </a:solidFill>
            </a:endParaRPr>
          </a:p>
        </p:txBody>
      </p:sp>
      <p:sp>
        <p:nvSpPr>
          <p:cNvPr id="5" name="テキスト ボックス 4"/>
          <p:cNvSpPr txBox="1"/>
          <p:nvPr/>
        </p:nvSpPr>
        <p:spPr>
          <a:xfrm>
            <a:off x="4361052" y="4870156"/>
            <a:ext cx="1463862" cy="369332"/>
          </a:xfrm>
          <a:prstGeom prst="rect">
            <a:avLst/>
          </a:prstGeom>
          <a:noFill/>
        </p:spPr>
        <p:txBody>
          <a:bodyPr wrap="none" rtlCol="0">
            <a:spAutoFit/>
          </a:bodyPr>
          <a:lstStyle/>
          <a:p>
            <a:r>
              <a:rPr kumimoji="1" lang="ja-JP" altLang="en-US" dirty="0">
                <a:solidFill>
                  <a:srgbClr val="FF0000"/>
                </a:solidFill>
              </a:rPr>
              <a:t>ここをクリック</a:t>
            </a:r>
          </a:p>
        </p:txBody>
      </p:sp>
    </p:spTree>
    <p:extLst>
      <p:ext uri="{BB962C8B-B14F-4D97-AF65-F5344CB8AC3E}">
        <p14:creationId xmlns:p14="http://schemas.microsoft.com/office/powerpoint/2010/main" val="3583213274"/>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1355</TotalTime>
  <Words>1230</Words>
  <Application>Microsoft Office PowerPoint</Application>
  <PresentationFormat>ワイド画面</PresentationFormat>
  <Paragraphs>89</Paragraphs>
  <Slides>27</Slides>
  <Notes>0</Notes>
  <HiddenSlides>0</HiddenSlides>
  <MMClips>0</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27</vt:i4>
      </vt:variant>
    </vt:vector>
  </HeadingPairs>
  <TitlesOfParts>
    <vt:vector size="34" baseType="lpstr">
      <vt:lpstr>Helvetica Neue</vt:lpstr>
      <vt:lpstr>Lucida Grande</vt:lpstr>
      <vt:lpstr>NotoSansJP</vt:lpstr>
      <vt:lpstr>Arial</vt:lpstr>
      <vt:lpstr>Calibri</vt:lpstr>
      <vt:lpstr>Calibri Light</vt:lpstr>
      <vt:lpstr>Office テーマ</vt:lpstr>
      <vt:lpstr>アメダス気象データ分析チャレンジ！（Python版）  環境構築ガイド </vt:lpstr>
      <vt:lpstr>本教材について</vt:lpstr>
      <vt:lpstr>環境構築</vt:lpstr>
      <vt:lpstr>環境構築</vt:lpstr>
      <vt:lpstr>https://www.anaconda.com/　にアクセス</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このPDFファイルをダウンロードした際に、一緒に圧縮されていた　python_test.ipynb　というファイル（動作確認用のサンプルプログラム）を，  \C:Users\(各々のユーザ名)\  の下に適当なフォルダを作ってそこに置いてください。次に，Jupyter Notebookを起動します． </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お疲れ様でした！</vt:lpstr>
      <vt:lpstr>事前学習にご協力ください</vt:lpstr>
      <vt:lpstr>PowerPoint プレゼンテーション</vt:lpstr>
    </vt:vector>
  </TitlesOfParts>
  <Company>HP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x4526069 @gifu-u.ac.jp</dc:creator>
  <cp:lastModifiedBy>YOSHINO Jun</cp:lastModifiedBy>
  <cp:revision>51</cp:revision>
  <dcterms:created xsi:type="dcterms:W3CDTF">2020-12-08T05:38:28Z</dcterms:created>
  <dcterms:modified xsi:type="dcterms:W3CDTF">2025-03-03T08:38:10Z</dcterms:modified>
</cp:coreProperties>
</file>